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57" r:id="rId3"/>
    <p:sldId id="258" r:id="rId4"/>
    <p:sldId id="290" r:id="rId5"/>
    <p:sldId id="291" r:id="rId6"/>
    <p:sldId id="292" r:id="rId7"/>
    <p:sldId id="293" r:id="rId8"/>
    <p:sldId id="260" r:id="rId9"/>
    <p:sldId id="261" r:id="rId10"/>
    <p:sldId id="294" r:id="rId11"/>
    <p:sldId id="262" r:id="rId12"/>
    <p:sldId id="263" r:id="rId13"/>
    <p:sldId id="264" r:id="rId14"/>
    <p:sldId id="296" r:id="rId15"/>
    <p:sldId id="282" r:id="rId16"/>
    <p:sldId id="265" r:id="rId17"/>
    <p:sldId id="283" r:id="rId18"/>
    <p:sldId id="266" r:id="rId19"/>
    <p:sldId id="284" r:id="rId20"/>
    <p:sldId id="267" r:id="rId21"/>
    <p:sldId id="270" r:id="rId22"/>
    <p:sldId id="268" r:id="rId23"/>
    <p:sldId id="269" r:id="rId24"/>
    <p:sldId id="271" r:id="rId25"/>
    <p:sldId id="272" r:id="rId26"/>
    <p:sldId id="273" r:id="rId27"/>
    <p:sldId id="274" r:id="rId28"/>
    <p:sldId id="259" r:id="rId29"/>
    <p:sldId id="275" r:id="rId30"/>
    <p:sldId id="285" r:id="rId31"/>
    <p:sldId id="276" r:id="rId32"/>
    <p:sldId id="278" r:id="rId33"/>
    <p:sldId id="281" r:id="rId34"/>
    <p:sldId id="279" r:id="rId35"/>
    <p:sldId id="286" r:id="rId36"/>
    <p:sldId id="289" r:id="rId37"/>
    <p:sldId id="287" r:id="rId38"/>
    <p:sldId id="28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9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F01B6-A2E5-48F8-8D89-DC8B860D0F98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FF27D-2175-4346-875E-7A6809AC1B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3120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FF27D-2175-4346-875E-7A6809AC1BB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270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poultryproductsdnbhd.com/files/Process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09" y="3056985"/>
            <a:ext cx="5077691" cy="3801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0.gstatic.com/images?q=tbn:ANd9GcTUW6HUrMEUMx4wnboiBhMBtuO29lAoin92dYR3V90WIwY4c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4343400" cy="3019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data:image/jpeg;base64,/9j/4AAQSkZJRgABAQAAAQABAAD/2wCEAAkGBxQSEhUUEhQUFRUUFhkaFRgYFBcUGBoXGBUYFxUXFxgYHSggGBolGxQUITEhJSkrLi4vFx8zODMsNygtLisBCgoKDg0OGhAQGi8kHSQsLCwsLCwsLCwsLCwsLCwsLCwsLCwsLCwsLCwsLCwsLCwsLCwsLCwsLCwsLDcsLDQsN//AABEIAMoA+gMBIgACEQEDEQH/xAAcAAABBQEBAQAAAAAAAAAAAAAAAwQFBgcBAgj/xAA9EAABAwIDBQYEAwgCAgMAAAABAAIRAyEEEjEFBkFRYRMicYGRoQcyscFC0fAUIzNScoLh8WKykqIkQ1P/xAAZAQEAAwEBAAAAAAAAAAAAAAAAAQIDBAX/xAAoEQACAgICAgECBwEAAAAAAAAAAQIRAzESIQRBURNhBTKBobHR8RT/2gAMAwEAAhEDEQA/ANxQhCAEIQgKtvbvEcDWoOfejUztqtABcILCKjeJiSCOR5wnFDfjAPIAxVMF2mYlvqXAAeap3xixU1KFK0Bj3HnJIA/6rMK7ZMN1WTyVKj18fg45+NHLJ0+/5Z9QNcDcXBXVie6u9OKw7W0xVD6bRDWuaDA5Bw71uUq/bE3y7QxVZlv8zdPMG6ssiZ5c4OLLchcaZXVcoCEIQAhCEAIQhACEIQAhCEAIQhACEIQAhCEAIQhACEIQAhCEAIQhACELiAxH4t4vPjiKZLslJjHRJhwdUcR4w5qpLHubOoJWu73bmtpYfEYhpdUrZ+1c51gGZ8zwGjWGzc8uCyjFAZiRxuueXT7Pc8eLy4bT6j0JYGm7NqQdZ0srnsOqQ6DJ08QqxsnFQ6MoPjpZWXZ5708SVWT7OLN8GwbBxOamBN2/TgpNVbdurBb1EHw/2rSuiDtHC0CEIViAQhCAEIQgBCEIAQhCAEIQgBCEIAQhCAEIQgBCEIAQhCAEIQgBCEIDy9gIIIBBEEG4IOoKwj4ibrvwdTNTaTQe5xYQCcswTTdyi8cx4Fbyqn8QCTRyDkT6Kk0mjo8fyJYm609mF4BpzBxBA6iFZcLVuF62/SGZoHCmwejR+SZYR2i5pGs58+2aTu1iZIBta3ir1SdIB5hZpu/UioL+C0bAvlg8LrbEzlmOEIQtigLhKb4irBAGvHwKGzI6yhFizXr2k+Ki9rVqlI56d9MzToR9j1QkmE0xOLymBcr03EtcwPabOFv16+iYh0lQ2CRw9QnVLJGmIA/WqWUgEIQgBCEIAQhCAEIQgBCEIAQhCAEIQgBCEIAVV33A7Nw4lhj1AJ9CrUs+302gDVcJs1uUeJIJPXgqz0THZR9uM+Q/8bnwbl9LFMKD4Klse2WNkRDb+rgfU3UIXclyyOiOi27CrTE6gyPuFpGycVoDxH00/XRZLsyvlIV62Ti8zGu4NPnEH81fEzOaLwhMtnY0PaL3hOqjZXSZDfEi88h9V6w7wfJcrU7JLBm590IHYKa40A2PEJ2DOiY7RBLmxxEe6hkjNg7NmSbAuI6A8PWfVesISdON/AKOx+LEkN5wP16p5s/EAT5LO7dFqJo8F7jkvOaRISWHqzqtbK0OkLgXUAIQhACEIQAkcRiWsEvcGjqkNp7QFFskZidGjU/kFR9s4l9TM95OnoOQVZSSJSsuztr0szGhw74cQeEN1k8NRqvDtvYcFw7anLPn71m+J0CyHaGONLVjtQQ5riIOvLkot+NNRjqgd3LEggA6wMx4/MfUrN5fsel4/hY8vHlKr/s2XZ+92Gqmm0PAdVJAadQQYGblNo5qczL50e+x6jTmvoTZ4IpUwYBDGyOuUSrY58jX8W/DYeJxcHd3+3+jpCELQ8cEIQgE69TK0u5Anksi3jrk1DUMwHNyjWby4+wA8Vqu1SOzIJgEgH1WW7wQXPHIte49CeHhb0VJlokXvK4gQLaDxI19yq4xysG8TyXPHIhzfAi/uB6quaHzXPPZvHRI0sRl9FZ8DtXs2saDcn2GpVMa5LVK5EQb6eSqnQcbLzhd4ctWplPdD7EXgQItrPXorfhN4A9ozCeoP25rGcJUIMq3bMxpp5TctcbxePELaGR2ZTgapQxDXt7p/P0SDTlLo/RCi8DWa7KQR3tL/dP8VRdHdcBzBvpyJutzMc4SpchI7Wq5AHcYIb4x+UpnTxBpHvg34jT1THePEPe1opsccskxBm3CCqu0iVsr2NqEuEHT78PqpnZDnPIER/gX8lX8DUzST+G6ltn4/KRlGoM+B08FzR3Zq9Fye85O7wFv17rmDba+pSmBrB7AQkcDVzvcRo0QPM/4C6jIfoQhSQCFwlMa+16LLF4J6X9xZAP02x2LbSbmPkOJPJRr942cGuPmAofH441HZj5CdBy8VDdEo9Ymvndmdcnlw6DkExxrAWniOXkkjXMrhrLnlM1jEre82JpNDQJBj5eSrWCGYuaHZA4EEmzY63Fledp7rPxTC9haHs0BsHSYyzwPJeN29wqz6g/aafZ02HvAlri+PwjKSMp4n6qsU5Hu+L/yRwcpzpr17/Qbblbrzig3Ei1MZ2tiQ4tixPACQYi/11+CkThWF4flGcaOi8G0JddMI8VR43leVPyJJyelR1CEKxyghCEBDbyMzNaJgAy48mi5Pss423WzVHjmRH9LKz2H2DFft8MVkpHlbNx7v4j5C/ksw2pVtSM65hIMj5jnB8SGuH9RVJ9FoqxHbrv3mbmI8uH2UDUF1O7U72Xq0esXUI8Lnls2jo41e6g91xgXXNVC4NdAjmprZLzEG4/UeCi6VA2sp3BUDZLIkui07Mxc5eHX8wrXhcRnZANxa40g69QeSo+BfeJ0/wBn3Vk2dXgzpP05rphMxcSxUQIIiY1Gv6HRIvwIALQSAbjiQfPgvDK15GoaMw58iOa8YTaIcyZjKbzfy5rWylEBjqZIcXCHssbCHCbSOI4yo6jtBzCSKLajQZIHdIbxLbXgSY6KxbaYLOGhn15A+YVeq7PpVXN7RuYMMtBc4CTE5mzDrc5hZT30awS9liqb1YOg3v1Q0x8oBJiJBgDiCE12Zt1xaDRYHscdcpkny09FnO9lOkHvBd/AimyOLB3mg9QH5f7VF4babmBnaPLWEghoPC+WdP5jbqoeSmehPwYLEpK7ejaHbwPGtKPMj7Jpid4ap+UMaPCT6m3soTYO+XaAsAe4MbBME8LHnp1VjdgW4qiHtgVI10B8fzWikno8yeOUHTK3jdoPd8zi7oSSPTRM6m0DEBJ4xpaSCIIJBHIjVMXlZymFEl6WKjz4pftvTgoFtTh6qWpkwOizc7LKIsGIyLtPRKht1jI0RYdhMGTIfmdDh/aZCsLVVNjVM1UHq4D+1oMeatVNsC3j63XVh0ZZNntCELYzBCEIAQhCAp2+tUgHLr9bf7WXYNwdmaT3Abc1rm9eEJB/5CxOgPVY0wFj3NdYh0EciCQfoss3o0x6ZI1zInlEKKrBPqj+746Ji8yspGkTtJieU6MmEhhwpTDslZF2zwylBEqYw40UXFzOqkMK0g9D9UKkhgnwTMCDx+qlw+Gy03PFQ7qUunjF0/B7gA9VdOiGh/QxhDIJ72gPQ/6XivVtA1MZvfX1TWmYudU9pU5V02yNDzAOluR12ut4ciPBMDRNN5zEDKbnURqT4QlrtNtCk9q1A6ztHsAcOlwRPgjZYzDHYCpUL6jnDsy5zg+oRTkEkzlEmTynio2rTDz3iHXkHT2Vw34Y2pTpZGgCiTpydAJ58BdUTEG6zZ7vjpZcXKT+xdd3mNpsgOGY/KB1Fz6LRN2cblGU8Vkm69QjvH8JjyK0XZNWSCLSinT6PJ8rHU2mSO+2ztK7ejX++V329FUTh56LUqMVKcOFiIKrW2NiNpHM35CfQ8vqtckeuSOSL9MrNLBC06cyl6ciYCkjQnUQAuNYAsTQRa0wlGNldp0iTfTkndOjw5qGB7u+w5+k/Xj7Ky0jIUNsulDhyU20Lpw6MsmzqEIWxmCEIQAhCEAliKDXtLXCQVle/wBu2adbtmgmm8CTycABfxAHitZSOKwzajHMeA5rhBB5KJK1RKdHz86ZIKQIVl3o3fdhK0G7HuJpu0lpJ7p6gG/OJtKgcQyCuaSaN4s8MUpgnqLpp9hXLIsS/ZZ0rQZwmE3wlQjVP82bxUkD2hRAuT/le21Ztp7KPpzr10TplQixEqSB9TantE+Sj6T+ic0ypTAvVrC/RQe1MdFpufZPa12uuq7iG362SV0ExCvVkEG4OvgoGpslszJjl/lWEUgm723VNG+LPPHfFieAwIZAH6lWrZ1oAUEyjoeSmtnv5qhWUnJ2y97FqyzwS216QdSdPAT/AON/zUNsevBgKex38J/9DvoV2Y3yjRzTVMp7WAr32d7QuMYYThjVzmp4+yWw4lezTlKURBUV2SSmBaDB4hSCZ4BupTxdmNUjnnsEIQrlQQhCAEIQgBCEICO27stuJpGm6NQWkiYc0yD7R4ErGdv7Nfh6jmVBDh6RwIPELd1G7a2LSxbMlZsgGQQYcD0I/wBKko2Wi6ZhNre6cUPsrFvRuNUwrDVpvFSk35ps9o6jQjS/sqtTqrmlFpm6aZLUKvNSGHeoajWGnFO8LiFQE7SHul8t5TXCusE+BVyD3R5JVzoCQFSF2nSfUILWktkT4c1aMWyG6GlerYqFrO9VObSwhaSGkKGxNMAlTki0RFnofJKanVPsJdh8YTbJdUkukSn2LU5kcipbA0YKa4CmPFTmFowsmi6JDZrbR1HToVN1jFB0knukX62UVgqF/O6dbxYvs6YbIlx04x4eMLfG+myk9kY0WXRUCYUcQ58hgLo1gE/ROqGy61XQQObrD2uVCi3pBsd9pPJOsFQLyINhqeHgOZTjBbDYwDMS8jnYeg+6lWiFrHH8lHP4OU2ACAvSELYzBCEIAQhCAEIQgBCEIAQhCA45s2OnFUrH/DXDPcXU3Ppz+GczQTym48JV2QocU9kptaMS3h3WqYNwEggiREwbxx46SOoUZg8RJF+C3HbOzaeIpllVsgXB0IcNCCNCsIq04c1wu14DhHW5HkVz5YJdo2xyvZasM/u2klTOD2HialsmQa5n2HoJM+Sabj4F9ao10EMpkOc7mQZDR4x6LTQFOOFq2VnKuik47d40hmc/OOjYAPI9EDFlrIsOHkArnXoh7S06EQs63ipOZmExBi1rAXN10qkujJ22MNqYoPdZMmUgTeSmbaubnrxTqlXy6hckpWzZKhTDuySNLn6yult9F7YGuPJcqVWN/HpyBcPZRfRNdj/B04gqcwfBV7Z2MLtKdQjWcjoAGpmNIVk3fwn7QM4cAwGLXPOyhRt0i10StGGNzu8hxdyhKYPAmo7tawDv5QRYcrLuK2XlpudTl9QA5Q42PS2k813drazcRSBFnNs5vI+C3jFLpmTbaslgI0QAuolamYIRKhtvbyUMI09o+X8KbYc8/wBvAX1KN0CZQo3d/aTsTRFV1M0g8nI0uDiWgwHGBaeSkkAIQhAC5KjdsGqRlpODbXdEnyWf7aw2OaS5uJreRI66ceShslKzUpXVj+D3p2hQsarasmwqsk9btIPupfC/E8i1Wi1x49m+IjWztfVRyRPFmkoVRwXxDwj/AJ+0pE/zskerC4KdwW28PV/h1qbjyzAO82m49FNkUSKFwFdUkAhCEB5q6HwK+esI0Cnx/ijLHg7MP+vqvoLFOhjieDSfQFYXsTBuqPwtD+Y5zwtWcL+IpsFuqxy+jfD7Ne3OwXZYSmDq4F5/uMt/9co8lNryxoAAAgCwHRelqlSoxbtgqL8RdmuDe2YJb/8AbfSwDTHK0K9JHGYcVKbmO0e0tPg4EfdGQjJ9g7LdXIDAC43vYWEmeX+VKbR3WrMwz6xDc9NuYU5JMfikttIEmBMwlvh2808TXou1y2nm10OA5c1oZFljDGmuzWUmmUjcPC0cRRc97GvNgWvaHNAiQQDxN/RWnDbGoUzLKVNpmbNGqo+7D/2LaFXDEwx7jkn+U96mftPQrR1fHqvgjIqfWjyQqfu/U/ZcZWwx+V5zU+gMlo9LeSuSoW/tJ1PE0K7ZaCMpdHdBa6RmdwJDzE/yqZ6siHfXyXwrKMdtjstpVv2dzQ1ru9eBMDtAeEZsyldpb+ZKZo1JpVXNgVJEFpt2jB5GOvosz2rs2jh3uY5tRzqgmlXz2dOhDdCJ1Gous8k09G2LG1fI2HEb7shopMNR7myADqYmG81V6fxQquqFnZMYSSBnnuluuYCDwjVUlu0v3lHs+52DWtqXs52bURxuEtvI9r8RUc0/M6esugkDzJVeUn7LShBLpE5tTfXEif8A5D4OoAayOgIGYDzT/cTd84l3bVZyzIHO9zf9XUDsXdt1UjMDGt1tGwcEKVFrQIstIxvZg5Vof02AAACABAHIDQL0hC1MwQhCA4QmuLwbXDRO0IClbV3dab5b81U9obsgyGtjrp52C1urRkKOxGz54KGiyZi+N2TWYRkIIj8U/aAozFkkZXUzP9Qc09YN/JbLidiTwhQ2N3bJ08z+iq8S3IzfBbZxVExTq1mNEWY4iw4ATHlCtOB+JWLYCHZasNmHsh2sAFzMonyCbbU3Ud16wS09dFBv3erU5hxItaCRCjtE9Mt1X4sVnCBhOzcAYPahwceFi2WjW1zpfmjhfi3iG/xqFEDnnLSfqR6KjY3E1WmBSdpdwMGNeHQxqon9mY5xL21WjXvVGD1lspbJUUaljvik/FRh8PRY11aWFxqF8AjvECG2DcxnkFHbvbvu2jVr9lV7AUoNN2UuILZbSAgiIySTP1tS9nmmwltEONSoMgdmnK0mXwIFyAGzwBdzTzA70YrAVAMM8NJb35GdpJJIlsxIEX1VdtFvyp10bjuXtivUDqGNpPp4mjZzsrhTqtBjtKbiId+GY5g8YFnWM7O+L2IBirRo1B0LqTvXvA+EBWjAfFTDO/i06tPrAePUGfZackZOL+C/IVZwO/uAqmBXDSP/ANGPpDyc9oafIqew2Op1P4dRj/6XB30Km7K0Uba4/ZdqMq/hqubPQPGR3/s2fNaAqR8UqH7qlUEgseR0gtzX8DTHqVP7sbZbicMyqDoMr5Ojm2M/XzVV1JotLuKZTfifT7LEUMQ0nMW5SP6HZmnx75HkFftj7QbXosqMMhwv0PEFYn8Rt5m19omm2XspDIcpB+WSXDgRLiPJLYTeerSourYWoQxsB7IAjRuYAiJuJ0VL4ys14cope0bRjdpUqMdrUYydMzgCfAalZ18U972ln7Jh3Mf2rJquBmAS0sDTEXAcSZkQI1tUcQ9lVjsSS+r2hAcXHOWOsQMztWm5HLTgoR1IZszRYCE5t+iPpqL7O7T2iatPDsqR+6Dxm5tkZQfME+a8Yao51FrnXguLCbnyvYaJnjqcnien2UlgMLUqNZSa35ZvylxPnqo43Rdz2N938O99UwJDSXEc44e6v+7O6Tqzw941Mm1hN1Mblbj9mwOqWkX5m8rQcPQaxoa0QAtFDuzGU+qQywGxmUgALwpGF1CuZghCEAIQhACEIQAhCEBwtXh1IFKIQEfidmtdwULjN2S/lHj9lakILM2xvw9c/SP/ACVd2p8Jn6jMf6StrXEJs+cmbr4vDlzaNN5cSPmBs0TI042nwTnB/DXGVnF9RpDnEkyOfJfQi6oonkzA6nwxxTB3WyY11Xhu42MpgTSNp4ud+gt/XFVwslTaPnirgH0yQ6nlPVpE+ANl2lQ7wgRflN44cf8AK+hHMB1APkudg3+VvoFX6X3LfVMk2ZsXH1hAc8sPCpVqZY6NMjnaEy3p3XxGEouqkB7RlNSCTcmHGAAGwI91tQEaLzWYHNIcAQdQRIPiFLxphZWmfOGLrdlUZGSpRqMa9rXQ4w6Q5rSBrma4W6Jzht0cXWY5tGmcjnS4uGUGNOF7H2W9U9l0BEUaVtP3bbcbWsnwaALCEjCiZ5eR89YbZ9eg+thnsINRjS0Rq5jge6R0lWLB/D3EvYD3Wk8CT72Ww9k2ZgSOMCV7ClQorLJdGNYb4bYx9Tv9kxg/5Ek9QIstB2DujTw7QJkjorKhXopbOALqEIQCEIQAhCEAIQh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data:image/jpeg;base64,/9j/4AAQSkZJRgABAQAAAQABAAD/2wCEAAkGBxQSEhUUEhQUFRUUFhkaFRgYFBcUGBoXGBUYFxUXFxgYHSggGBolGxQUITEhJSkrLi4vFx8zODMsNygtLisBCgoKDg0OGhAQGi8kHSQsLCwsLCwsLCwsLCwsLCwsLCwsLCwsLCwsLCwsLCwsLCwsLCwsLCwsLCwsLDcsLDQsN//AABEIAMoA+gMBIgACEQEDEQH/xAAcAAABBQEBAQAAAAAAAAAAAAAAAwQFBgcBAgj/xAA9EAABAwIDBQYEAwgCAgMAAAABAAIRAyEEEjEFBkFRYRMicYGRoQcyscFC0fAUIzNScoLh8WKykqIkQ1P/xAAZAQEAAwEBAAAAAAAAAAAAAAAAAQIDBAX/xAAoEQACAgICAgECBwEAAAAAAAAAAQIRAzESIQRBURNhBTKBobHR8RT/2gAMAwEAAhEDEQA/ANxQhCAEIQgKtvbvEcDWoOfejUztqtABcILCKjeJiSCOR5wnFDfjAPIAxVMF2mYlvqXAAeap3xixU1KFK0Bj3HnJIA/6rMK7ZMN1WTyVKj18fg45+NHLJ0+/5Z9QNcDcXBXVie6u9OKw7W0xVD6bRDWuaDA5Bw71uUq/bE3y7QxVZlv8zdPMG6ssiZ5c4OLLchcaZXVcoCEIQAhCEAIQhACEIQAhCEAIQhACEIQAhCEAIQhACEIQAhCEAIQhACELiAxH4t4vPjiKZLslJjHRJhwdUcR4w5qpLHubOoJWu73bmtpYfEYhpdUrZ+1c51gGZ8zwGjWGzc8uCyjFAZiRxuueXT7Pc8eLy4bT6j0JYGm7NqQdZ0srnsOqQ6DJ08QqxsnFQ6MoPjpZWXZ5708SVWT7OLN8GwbBxOamBN2/TgpNVbdurBb1EHw/2rSuiDtHC0CEIViAQhCAEIQgBCEIAQhCAEIQgBCEIAQhCAEIQgBCEIAQhCAEIQgBCEIDy9gIIIBBEEG4IOoKwj4ibrvwdTNTaTQe5xYQCcswTTdyi8cx4Fbyqn8QCTRyDkT6Kk0mjo8fyJYm609mF4BpzBxBA6iFZcLVuF62/SGZoHCmwejR+SZYR2i5pGs58+2aTu1iZIBta3ir1SdIB5hZpu/UioL+C0bAvlg8LrbEzlmOEIQtigLhKb4irBAGvHwKGzI6yhFizXr2k+Ki9rVqlI56d9MzToR9j1QkmE0xOLymBcr03EtcwPabOFv16+iYh0lQ2CRw9QnVLJGmIA/WqWUgEIQgBCEIAQhCAEIQgBCEIAQhCAEIQgBCEIAVV33A7Nw4lhj1AJ9CrUs+302gDVcJs1uUeJIJPXgqz0THZR9uM+Q/8bnwbl9LFMKD4Klse2WNkRDb+rgfU3UIXclyyOiOi27CrTE6gyPuFpGycVoDxH00/XRZLsyvlIV62Ti8zGu4NPnEH81fEzOaLwhMtnY0PaL3hOqjZXSZDfEi88h9V6w7wfJcrU7JLBm590IHYKa40A2PEJ2DOiY7RBLmxxEe6hkjNg7NmSbAuI6A8PWfVesISdON/AKOx+LEkN5wP16p5s/EAT5LO7dFqJo8F7jkvOaRISWHqzqtbK0OkLgXUAIQhACEIQAkcRiWsEvcGjqkNp7QFFskZidGjU/kFR9s4l9TM95OnoOQVZSSJSsuztr0szGhw74cQeEN1k8NRqvDtvYcFw7anLPn71m+J0CyHaGONLVjtQQ5riIOvLkot+NNRjqgd3LEggA6wMx4/MfUrN5fsel4/hY8vHlKr/s2XZ+92Gqmm0PAdVJAadQQYGblNo5qczL50e+x6jTmvoTZ4IpUwYBDGyOuUSrY58jX8W/DYeJxcHd3+3+jpCELQ8cEIQgE69TK0u5Anksi3jrk1DUMwHNyjWby4+wA8Vqu1SOzIJgEgH1WW7wQXPHIte49CeHhb0VJlokXvK4gQLaDxI19yq4xysG8TyXPHIhzfAi/uB6quaHzXPPZvHRI0sRl9FZ8DtXs2saDcn2GpVMa5LVK5EQb6eSqnQcbLzhd4ctWplPdD7EXgQItrPXorfhN4A9ozCeoP25rGcJUIMq3bMxpp5TctcbxePELaGR2ZTgapQxDXt7p/P0SDTlLo/RCi8DWa7KQR3tL/dP8VRdHdcBzBvpyJutzMc4SpchI7Wq5AHcYIb4x+UpnTxBpHvg34jT1THePEPe1opsccskxBm3CCqu0iVsr2NqEuEHT78PqpnZDnPIER/gX8lX8DUzST+G6ltn4/KRlGoM+B08FzR3Zq9Fye85O7wFv17rmDba+pSmBrB7AQkcDVzvcRo0QPM/4C6jIfoQhSQCFwlMa+16LLF4J6X9xZAP02x2LbSbmPkOJPJRr942cGuPmAofH441HZj5CdBy8VDdEo9Ymvndmdcnlw6DkExxrAWniOXkkjXMrhrLnlM1jEre82JpNDQJBj5eSrWCGYuaHZA4EEmzY63Fledp7rPxTC9haHs0BsHSYyzwPJeN29wqz6g/aafZ02HvAlri+PwjKSMp4n6qsU5Hu+L/yRwcpzpr17/Qbblbrzig3Ei1MZ2tiQ4tixPACQYi/11+CkThWF4flGcaOi8G0JddMI8VR43leVPyJJyelR1CEKxyghCEBDbyMzNaJgAy48mi5Pss423WzVHjmRH9LKz2H2DFft8MVkpHlbNx7v4j5C/ksw2pVtSM65hIMj5jnB8SGuH9RVJ9FoqxHbrv3mbmI8uH2UDUF1O7U72Xq0esXUI8Lnls2jo41e6g91xgXXNVC4NdAjmprZLzEG4/UeCi6VA2sp3BUDZLIkui07Mxc5eHX8wrXhcRnZANxa40g69QeSo+BfeJ0/wBn3Vk2dXgzpP05rphMxcSxUQIIiY1Gv6HRIvwIALQSAbjiQfPgvDK15GoaMw58iOa8YTaIcyZjKbzfy5rWylEBjqZIcXCHssbCHCbSOI4yo6jtBzCSKLajQZIHdIbxLbXgSY6KxbaYLOGhn15A+YVeq7PpVXN7RuYMMtBc4CTE5mzDrc5hZT30awS9liqb1YOg3v1Q0x8oBJiJBgDiCE12Zt1xaDRYHscdcpkny09FnO9lOkHvBd/AimyOLB3mg9QH5f7VF4babmBnaPLWEghoPC+WdP5jbqoeSmehPwYLEpK7ejaHbwPGtKPMj7Jpid4ap+UMaPCT6m3soTYO+XaAsAe4MbBME8LHnp1VjdgW4qiHtgVI10B8fzWikno8yeOUHTK3jdoPd8zi7oSSPTRM6m0DEBJ4xpaSCIIJBHIjVMXlZymFEl6WKjz4pftvTgoFtTh6qWpkwOizc7LKIsGIyLtPRKht1jI0RYdhMGTIfmdDh/aZCsLVVNjVM1UHq4D+1oMeatVNsC3j63XVh0ZZNntCELYzBCEIAQhCAp2+tUgHLr9bf7WXYNwdmaT3Abc1rm9eEJB/5CxOgPVY0wFj3NdYh0EciCQfoss3o0x6ZI1zInlEKKrBPqj+746Ji8yspGkTtJieU6MmEhhwpTDslZF2zwylBEqYw40UXFzOqkMK0g9D9UKkhgnwTMCDx+qlw+Gy03PFQ7qUunjF0/B7gA9VdOiGh/QxhDIJ72gPQ/6XivVtA1MZvfX1TWmYudU9pU5V02yNDzAOluR12ut4ciPBMDRNN5zEDKbnURqT4QlrtNtCk9q1A6ztHsAcOlwRPgjZYzDHYCpUL6jnDsy5zg+oRTkEkzlEmTynio2rTDz3iHXkHT2Vw34Y2pTpZGgCiTpydAJ58BdUTEG6zZ7vjpZcXKT+xdd3mNpsgOGY/KB1Fz6LRN2cblGU8Vkm69QjvH8JjyK0XZNWSCLSinT6PJ8rHU2mSO+2ztK7ejX++V329FUTh56LUqMVKcOFiIKrW2NiNpHM35CfQ8vqtckeuSOSL9MrNLBC06cyl6ciYCkjQnUQAuNYAsTQRa0wlGNldp0iTfTkndOjw5qGB7u+w5+k/Xj7Ky0jIUNsulDhyU20Lpw6MsmzqEIWxmCEIQAhCEAliKDXtLXCQVle/wBu2adbtmgmm8CTycABfxAHitZSOKwzajHMeA5rhBB5KJK1RKdHz86ZIKQIVl3o3fdhK0G7HuJpu0lpJ7p6gG/OJtKgcQyCuaSaN4s8MUpgnqLpp9hXLIsS/ZZ0rQZwmE3wlQjVP82bxUkD2hRAuT/le21Ztp7KPpzr10TplQixEqSB9TantE+Sj6T+ic0ypTAvVrC/RQe1MdFpufZPa12uuq7iG362SV0ExCvVkEG4OvgoGpslszJjl/lWEUgm723VNG+LPPHfFieAwIZAH6lWrZ1oAUEyjoeSmtnv5qhWUnJ2y97FqyzwS216QdSdPAT/AON/zUNsevBgKex38J/9DvoV2Y3yjRzTVMp7WAr32d7QuMYYThjVzmp4+yWw4lezTlKURBUV2SSmBaDB4hSCZ4BupTxdmNUjnnsEIQrlQQhCAEIQgBCEICO27stuJpGm6NQWkiYc0yD7R4ErGdv7Nfh6jmVBDh6RwIPELd1G7a2LSxbMlZsgGQQYcD0I/wBKko2Wi6ZhNre6cUPsrFvRuNUwrDVpvFSk35ps9o6jQjS/sqtTqrmlFpm6aZLUKvNSGHeoajWGnFO8LiFQE7SHul8t5TXCusE+BVyD3R5JVzoCQFSF2nSfUILWktkT4c1aMWyG6GlerYqFrO9VObSwhaSGkKGxNMAlTki0RFnofJKanVPsJdh8YTbJdUkukSn2LU5kcipbA0YKa4CmPFTmFowsmi6JDZrbR1HToVN1jFB0knukX62UVgqF/O6dbxYvs6YbIlx04x4eMLfG+myk9kY0WXRUCYUcQ58hgLo1gE/ROqGy61XQQObrD2uVCi3pBsd9pPJOsFQLyINhqeHgOZTjBbDYwDMS8jnYeg+6lWiFrHH8lHP4OU2ACAvSELYzBCEIAQhCAEIQgBCEIAQhCA45s2OnFUrH/DXDPcXU3Ppz+GczQTym48JV2QocU9kptaMS3h3WqYNwEggiREwbxx46SOoUZg8RJF+C3HbOzaeIpllVsgXB0IcNCCNCsIq04c1wu14DhHW5HkVz5YJdo2xyvZasM/u2klTOD2HialsmQa5n2HoJM+Sabj4F9ao10EMpkOc7mQZDR4x6LTQFOOFq2VnKuik47d40hmc/OOjYAPI9EDFlrIsOHkArnXoh7S06EQs63ipOZmExBi1rAXN10qkujJ22MNqYoPdZMmUgTeSmbaubnrxTqlXy6hckpWzZKhTDuySNLn6yult9F7YGuPJcqVWN/HpyBcPZRfRNdj/B04gqcwfBV7Z2MLtKdQjWcjoAGpmNIVk3fwn7QM4cAwGLXPOyhRt0i10StGGNzu8hxdyhKYPAmo7tawDv5QRYcrLuK2XlpudTl9QA5Q42PS2k813drazcRSBFnNs5vI+C3jFLpmTbaslgI0QAuolamYIRKhtvbyUMI09o+X8KbYc8/wBvAX1KN0CZQo3d/aTsTRFV1M0g8nI0uDiWgwHGBaeSkkAIQhAC5KjdsGqRlpODbXdEnyWf7aw2OaS5uJreRI66ceShslKzUpXVj+D3p2hQsarasmwqsk9btIPupfC/E8i1Wi1x49m+IjWztfVRyRPFmkoVRwXxDwj/AJ+0pE/zskerC4KdwW28PV/h1qbjyzAO82m49FNkUSKFwFdUkAhCEB5q6HwK+esI0Cnx/ijLHg7MP+vqvoLFOhjieDSfQFYXsTBuqPwtD+Y5zwtWcL+IpsFuqxy+jfD7Ne3OwXZYSmDq4F5/uMt/9co8lNryxoAAAgCwHRelqlSoxbtgqL8RdmuDe2YJb/8AbfSwDTHK0K9JHGYcVKbmO0e0tPg4EfdGQjJ9g7LdXIDAC43vYWEmeX+VKbR3WrMwz6xDc9NuYU5JMfikttIEmBMwlvh2808TXou1y2nm10OA5c1oZFljDGmuzWUmmUjcPC0cRRc97GvNgWvaHNAiQQDxN/RWnDbGoUzLKVNpmbNGqo+7D/2LaFXDEwx7jkn+U96mftPQrR1fHqvgjIqfWjyQqfu/U/ZcZWwx+V5zU+gMlo9LeSuSoW/tJ1PE0K7ZaCMpdHdBa6RmdwJDzE/yqZ6siHfXyXwrKMdtjstpVv2dzQ1ru9eBMDtAeEZsyldpb+ZKZo1JpVXNgVJEFpt2jB5GOvosz2rs2jh3uY5tRzqgmlXz2dOhDdCJ1Gous8k09G2LG1fI2HEb7shopMNR7myADqYmG81V6fxQquqFnZMYSSBnnuluuYCDwjVUlu0v3lHs+52DWtqXs52bURxuEtvI9r8RUc0/M6esugkDzJVeUn7LShBLpE5tTfXEif8A5D4OoAayOgIGYDzT/cTd84l3bVZyzIHO9zf9XUDsXdt1UjMDGt1tGwcEKVFrQIstIxvZg5Vof02AAACABAHIDQL0hC1MwQhCA4QmuLwbXDRO0IClbV3dab5b81U9obsgyGtjrp52C1urRkKOxGz54KGiyZi+N2TWYRkIIj8U/aAozFkkZXUzP9Qc09YN/JbLidiTwhQ2N3bJ08z+iq8S3IzfBbZxVExTq1mNEWY4iw4ATHlCtOB+JWLYCHZasNmHsh2sAFzMonyCbbU3Ud16wS09dFBv3erU5hxItaCRCjtE9Mt1X4sVnCBhOzcAYPahwceFi2WjW1zpfmjhfi3iG/xqFEDnnLSfqR6KjY3E1WmBSdpdwMGNeHQxqon9mY5xL21WjXvVGD1lspbJUUaljvik/FRh8PRY11aWFxqF8AjvECG2DcxnkFHbvbvu2jVr9lV7AUoNN2UuILZbSAgiIySTP1tS9nmmwltEONSoMgdmnK0mXwIFyAGzwBdzTzA70YrAVAMM8NJb35GdpJJIlsxIEX1VdtFvyp10bjuXtivUDqGNpPp4mjZzsrhTqtBjtKbiId+GY5g8YFnWM7O+L2IBirRo1B0LqTvXvA+EBWjAfFTDO/i06tPrAePUGfZackZOL+C/IVZwO/uAqmBXDSP/ANGPpDyc9oafIqew2Op1P4dRj/6XB30Km7K0Uba4/ZdqMq/hqubPQPGR3/s2fNaAqR8UqH7qlUEgseR0gtzX8DTHqVP7sbZbicMyqDoMr5Ojm2M/XzVV1JotLuKZTfifT7LEUMQ0nMW5SP6HZmnx75HkFftj7QbXosqMMhwv0PEFYn8Rt5m19omm2XspDIcpB+WSXDgRLiPJLYTeerSourYWoQxsB7IAjRuYAiJuJ0VL4ys14cope0bRjdpUqMdrUYydMzgCfAalZ18U972ln7Jh3Mf2rJquBmAS0sDTEXAcSZkQI1tUcQ9lVjsSS+r2hAcXHOWOsQMztWm5HLTgoR1IZszRYCE5t+iPpqL7O7T2iatPDsqR+6Dxm5tkZQfME+a8Yao51FrnXguLCbnyvYaJnjqcnien2UlgMLUqNZSa35ZvylxPnqo43Rdz2N938O99UwJDSXEc44e6v+7O6Tqzw941Mm1hN1Mblbj9mwOqWkX5m8rQcPQaxoa0QAtFDuzGU+qQywGxmUgALwpGF1CuZghCEAIQhACEIQAhCEBwtXh1IFKIQEfidmtdwULjN2S/lHj9lakILM2xvw9c/SP/ACVd2p8Jn6jMf6StrXEJs+cmbr4vDlzaNN5cSPmBs0TI042nwTnB/DXGVnF9RpDnEkyOfJfQi6oonkzA6nwxxTB3WyY11Xhu42MpgTSNp4ud+gt/XFVwslTaPnirgH0yQ6nlPVpE+ANl2lQ7wgRflN44cf8AK+hHMB1APkudg3+VvoFX6X3LfVMk2ZsXH1hAc8sPCpVqZY6NMjnaEy3p3XxGEouqkB7RlNSCTcmHGAAGwI91tQEaLzWYHNIcAQdQRIPiFLxphZWmfOGLrdlUZGSpRqMa9rXQ4w6Q5rSBrma4W6Jzht0cXWY5tGmcjnS4uGUGNOF7H2W9U9l0BEUaVtP3bbcbWsnwaALCEjCiZ5eR89YbZ9eg+thnsINRjS0Rq5jge6R0lWLB/D3EvYD3Wk8CT72Ww9k2ZgSOMCV7ClQorLJdGNYb4bYx9Tv9kxg/5Ek9QIstB2DujTw7QJkjorKhXopbOALqEIQCEIQAhCEAIQh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4" descr="data:image/jpeg;base64,/9j/4AAQSkZJRgABAQAAAQABAAD/2wCEAAkGBxQSEhUUEhQUFRUUFhkaFRgYFBcUGBoXGBUYFxUXFxgYHSggGBolGxQUITEhJSkrLi4vFx8zODMsNygtLisBCgoKDg0OGhAQGi8kHSQsLCwsLCwsLCwsLCwsLCwsLCwsLCwsLCwsLCwsLCwsLCwsLCwsLCwsLCwsLDcsLDQsN//AABEIAMoA+gMBIgACEQEDEQH/xAAcAAABBQEBAQAAAAAAAAAAAAAAAwQFBgcBAgj/xAA9EAABAwIDBQYEAwgCAgMAAAABAAIRAyEEEjEFBkFRYRMicYGRoQcyscFC0fAUIzNScoLh8WKykqIkQ1P/xAAZAQEAAwEBAAAAAAAAAAAAAAAAAQIDBAX/xAAoEQACAgICAgECBwEAAAAAAAAAAQIRAzESIQRBURNhBTKBobHR8RT/2gAMAwEAAhEDEQA/ANxQhCAEIQgKtvbvEcDWoOfejUztqtABcILCKjeJiSCOR5wnFDfjAPIAxVMF2mYlvqXAAeap3xixU1KFK0Bj3HnJIA/6rMK7ZMN1WTyVKj18fg45+NHLJ0+/5Z9QNcDcXBXVie6u9OKw7W0xVD6bRDWuaDA5Bw71uUq/bE3y7QxVZlv8zdPMG6ssiZ5c4OLLchcaZXVcoCEIQAhCEAIQhACEIQAhCEAIQhACEIQAhCEAIQhACEIQAhCEAIQhACELiAxH4t4vPjiKZLslJjHRJhwdUcR4w5qpLHubOoJWu73bmtpYfEYhpdUrZ+1c51gGZ8zwGjWGzc8uCyjFAZiRxuueXT7Pc8eLy4bT6j0JYGm7NqQdZ0srnsOqQ6DJ08QqxsnFQ6MoPjpZWXZ5708SVWT7OLN8GwbBxOamBN2/TgpNVbdurBb1EHw/2rSuiDtHC0CEIViAQhCAEIQgBCEIAQhCAEIQgBCEIAQhCAEIQgBCEIAQhCAEIQgBCEIDy9gIIIBBEEG4IOoKwj4ibrvwdTNTaTQe5xYQCcswTTdyi8cx4Fbyqn8QCTRyDkT6Kk0mjo8fyJYm609mF4BpzBxBA6iFZcLVuF62/SGZoHCmwejR+SZYR2i5pGs58+2aTu1iZIBta3ir1SdIB5hZpu/UioL+C0bAvlg8LrbEzlmOEIQtigLhKb4irBAGvHwKGzI6yhFizXr2k+Ki9rVqlI56d9MzToR9j1QkmE0xOLymBcr03EtcwPabOFv16+iYh0lQ2CRw9QnVLJGmIA/WqWUgEIQgBCEIAQhCAEIQgBCEIAQhCAEIQgBCEIAVV33A7Nw4lhj1AJ9CrUs+302gDVcJs1uUeJIJPXgqz0THZR9uM+Q/8bnwbl9LFMKD4Klse2WNkRDb+rgfU3UIXclyyOiOi27CrTE6gyPuFpGycVoDxH00/XRZLsyvlIV62Ti8zGu4NPnEH81fEzOaLwhMtnY0PaL3hOqjZXSZDfEi88h9V6w7wfJcrU7JLBm590IHYKa40A2PEJ2DOiY7RBLmxxEe6hkjNg7NmSbAuI6A8PWfVesISdON/AKOx+LEkN5wP16p5s/EAT5LO7dFqJo8F7jkvOaRISWHqzqtbK0OkLgXUAIQhACEIQAkcRiWsEvcGjqkNp7QFFskZidGjU/kFR9s4l9TM95OnoOQVZSSJSsuztr0szGhw74cQeEN1k8NRqvDtvYcFw7anLPn71m+J0CyHaGONLVjtQQ5riIOvLkot+NNRjqgd3LEggA6wMx4/MfUrN5fsel4/hY8vHlKr/s2XZ+92Gqmm0PAdVJAadQQYGblNo5qczL50e+x6jTmvoTZ4IpUwYBDGyOuUSrY58jX8W/DYeJxcHd3+3+jpCELQ8cEIQgE69TK0u5Anksi3jrk1DUMwHNyjWby4+wA8Vqu1SOzIJgEgH1WW7wQXPHIte49CeHhb0VJlokXvK4gQLaDxI19yq4xysG8TyXPHIhzfAi/uB6quaHzXPPZvHRI0sRl9FZ8DtXs2saDcn2GpVMa5LVK5EQb6eSqnQcbLzhd4ctWplPdD7EXgQItrPXorfhN4A9ozCeoP25rGcJUIMq3bMxpp5TctcbxePELaGR2ZTgapQxDXt7p/P0SDTlLo/RCi8DWa7KQR3tL/dP8VRdHdcBzBvpyJutzMc4SpchI7Wq5AHcYIb4x+UpnTxBpHvg34jT1THePEPe1opsccskxBm3CCqu0iVsr2NqEuEHT78PqpnZDnPIER/gX8lX8DUzST+G6ltn4/KRlGoM+B08FzR3Zq9Fye85O7wFv17rmDba+pSmBrB7AQkcDVzvcRo0QPM/4C6jIfoQhSQCFwlMa+16LLF4J6X9xZAP02x2LbSbmPkOJPJRr942cGuPmAofH441HZj5CdBy8VDdEo9Ymvndmdcnlw6DkExxrAWniOXkkjXMrhrLnlM1jEre82JpNDQJBj5eSrWCGYuaHZA4EEmzY63Fledp7rPxTC9haHs0BsHSYyzwPJeN29wqz6g/aafZ02HvAlri+PwjKSMp4n6qsU5Hu+L/yRwcpzpr17/Qbblbrzig3Ei1MZ2tiQ4tixPACQYi/11+CkThWF4flGcaOi8G0JddMI8VR43leVPyJJyelR1CEKxyghCEBDbyMzNaJgAy48mi5Pss423WzVHjmRH9LKz2H2DFft8MVkpHlbNx7v4j5C/ksw2pVtSM65hIMj5jnB8SGuH9RVJ9FoqxHbrv3mbmI8uH2UDUF1O7U72Xq0esXUI8Lnls2jo41e6g91xgXXNVC4NdAjmprZLzEG4/UeCi6VA2sp3BUDZLIkui07Mxc5eHX8wrXhcRnZANxa40g69QeSo+BfeJ0/wBn3Vk2dXgzpP05rphMxcSxUQIIiY1Gv6HRIvwIALQSAbjiQfPgvDK15GoaMw58iOa8YTaIcyZjKbzfy5rWylEBjqZIcXCHssbCHCbSOI4yo6jtBzCSKLajQZIHdIbxLbXgSY6KxbaYLOGhn15A+YVeq7PpVXN7RuYMMtBc4CTE5mzDrc5hZT30awS9liqb1YOg3v1Q0x8oBJiJBgDiCE12Zt1xaDRYHscdcpkny09FnO9lOkHvBd/AimyOLB3mg9QH5f7VF4babmBnaPLWEghoPC+WdP5jbqoeSmehPwYLEpK7ejaHbwPGtKPMj7Jpid4ap+UMaPCT6m3soTYO+XaAsAe4MbBME8LHnp1VjdgW4qiHtgVI10B8fzWikno8yeOUHTK3jdoPd8zi7oSSPTRM6m0DEBJ4xpaSCIIJBHIjVMXlZymFEl6WKjz4pftvTgoFtTh6qWpkwOizc7LKIsGIyLtPRKht1jI0RYdhMGTIfmdDh/aZCsLVVNjVM1UHq4D+1oMeatVNsC3j63XVh0ZZNntCELYzBCEIAQhCAp2+tUgHLr9bf7WXYNwdmaT3Abc1rm9eEJB/5CxOgPVY0wFj3NdYh0EciCQfoss3o0x6ZI1zInlEKKrBPqj+746Ji8yspGkTtJieU6MmEhhwpTDslZF2zwylBEqYw40UXFzOqkMK0g9D9UKkhgnwTMCDx+qlw+Gy03PFQ7qUunjF0/B7gA9VdOiGh/QxhDIJ72gPQ/6XivVtA1MZvfX1TWmYudU9pU5V02yNDzAOluR12ut4ciPBMDRNN5zEDKbnURqT4QlrtNtCk9q1A6ztHsAcOlwRPgjZYzDHYCpUL6jnDsy5zg+oRTkEkzlEmTynio2rTDz3iHXkHT2Vw34Y2pTpZGgCiTpydAJ58BdUTEG6zZ7vjpZcXKT+xdd3mNpsgOGY/KB1Fz6LRN2cblGU8Vkm69QjvH8JjyK0XZNWSCLSinT6PJ8rHU2mSO+2ztK7ejX++V329FUTh56LUqMVKcOFiIKrW2NiNpHM35CfQ8vqtckeuSOSL9MrNLBC06cyl6ciYCkjQnUQAuNYAsTQRa0wlGNldp0iTfTkndOjw5qGB7u+w5+k/Xj7Ky0jIUNsulDhyU20Lpw6MsmzqEIWxmCEIQAhCEAliKDXtLXCQVle/wBu2adbtmgmm8CTycABfxAHitZSOKwzajHMeA5rhBB5KJK1RKdHz86ZIKQIVl3o3fdhK0G7HuJpu0lpJ7p6gG/OJtKgcQyCuaSaN4s8MUpgnqLpp9hXLIsS/ZZ0rQZwmE3wlQjVP82bxUkD2hRAuT/le21Ztp7KPpzr10TplQixEqSB9TantE+Sj6T+ic0ypTAvVrC/RQe1MdFpufZPa12uuq7iG362SV0ExCvVkEG4OvgoGpslszJjl/lWEUgm723VNG+LPPHfFieAwIZAH6lWrZ1oAUEyjoeSmtnv5qhWUnJ2y97FqyzwS216QdSdPAT/AON/zUNsevBgKex38J/9DvoV2Y3yjRzTVMp7WAr32d7QuMYYThjVzmp4+yWw4lezTlKURBUV2SSmBaDB4hSCZ4BupTxdmNUjnnsEIQrlQQhCAEIQgBCEICO27stuJpGm6NQWkiYc0yD7R4ErGdv7Nfh6jmVBDh6RwIPELd1G7a2LSxbMlZsgGQQYcD0I/wBKko2Wi6ZhNre6cUPsrFvRuNUwrDVpvFSk35ps9o6jQjS/sqtTqrmlFpm6aZLUKvNSGHeoajWGnFO8LiFQE7SHul8t5TXCusE+BVyD3R5JVzoCQFSF2nSfUILWktkT4c1aMWyG6GlerYqFrO9VObSwhaSGkKGxNMAlTki0RFnofJKanVPsJdh8YTbJdUkukSn2LU5kcipbA0YKa4CmPFTmFowsmi6JDZrbR1HToVN1jFB0knukX62UVgqF/O6dbxYvs6YbIlx04x4eMLfG+myk9kY0WXRUCYUcQ58hgLo1gE/ROqGy61XQQObrD2uVCi3pBsd9pPJOsFQLyINhqeHgOZTjBbDYwDMS8jnYeg+6lWiFrHH8lHP4OU2ACAvSELYzBCEIAQhCAEIQgBCEIAQhCA45s2OnFUrH/DXDPcXU3Ppz+GczQTym48JV2QocU9kptaMS3h3WqYNwEggiREwbxx46SOoUZg8RJF+C3HbOzaeIpllVsgXB0IcNCCNCsIq04c1wu14DhHW5HkVz5YJdo2xyvZasM/u2klTOD2HialsmQa5n2HoJM+Sabj4F9ao10EMpkOc7mQZDR4x6LTQFOOFq2VnKuik47d40hmc/OOjYAPI9EDFlrIsOHkArnXoh7S06EQs63ipOZmExBi1rAXN10qkujJ22MNqYoPdZMmUgTeSmbaubnrxTqlXy6hckpWzZKhTDuySNLn6yult9F7YGuPJcqVWN/HpyBcPZRfRNdj/B04gqcwfBV7Z2MLtKdQjWcjoAGpmNIVk3fwn7QM4cAwGLXPOyhRt0i10StGGNzu8hxdyhKYPAmo7tawDv5QRYcrLuK2XlpudTl9QA5Q42PS2k813drazcRSBFnNs5vI+C3jFLpmTbaslgI0QAuolamYIRKhtvbyUMI09o+X8KbYc8/wBvAX1KN0CZQo3d/aTsTRFV1M0g8nI0uDiWgwHGBaeSkkAIQhAC5KjdsGqRlpODbXdEnyWf7aw2OaS5uJreRI66ceShslKzUpXVj+D3p2hQsarasmwqsk9btIPupfC/E8i1Wi1x49m+IjWztfVRyRPFmkoVRwXxDwj/AJ+0pE/zskerC4KdwW28PV/h1qbjyzAO82m49FNkUSKFwFdUkAhCEB5q6HwK+esI0Cnx/ijLHg7MP+vqvoLFOhjieDSfQFYXsTBuqPwtD+Y5zwtWcL+IpsFuqxy+jfD7Ne3OwXZYSmDq4F5/uMt/9co8lNryxoAAAgCwHRelqlSoxbtgqL8RdmuDe2YJb/8AbfSwDTHK0K9JHGYcVKbmO0e0tPg4EfdGQjJ9g7LdXIDAC43vYWEmeX+VKbR3WrMwz6xDc9NuYU5JMfikttIEmBMwlvh2808TXou1y2nm10OA5c1oZFljDGmuzWUmmUjcPC0cRRc97GvNgWvaHNAiQQDxN/RWnDbGoUzLKVNpmbNGqo+7D/2LaFXDEwx7jkn+U96mftPQrR1fHqvgjIqfWjyQqfu/U/ZcZWwx+V5zU+gMlo9LeSuSoW/tJ1PE0K7ZaCMpdHdBa6RmdwJDzE/yqZ6siHfXyXwrKMdtjstpVv2dzQ1ru9eBMDtAeEZsyldpb+ZKZo1JpVXNgVJEFpt2jB5GOvosz2rs2jh3uY5tRzqgmlXz2dOhDdCJ1Gous8k09G2LG1fI2HEb7shopMNR7myADqYmG81V6fxQquqFnZMYSSBnnuluuYCDwjVUlu0v3lHs+52DWtqXs52bURxuEtvI9r8RUc0/M6esugkDzJVeUn7LShBLpE5tTfXEif8A5D4OoAayOgIGYDzT/cTd84l3bVZyzIHO9zf9XUDsXdt1UjMDGt1tGwcEKVFrQIstIxvZg5Vof02AAACABAHIDQL0hC1MwQhCA4QmuLwbXDRO0IClbV3dab5b81U9obsgyGtjrp52C1urRkKOxGz54KGiyZi+N2TWYRkIIj8U/aAozFkkZXUzP9Qc09YN/JbLidiTwhQ2N3bJ08z+iq8S3IzfBbZxVExTq1mNEWY4iw4ATHlCtOB+JWLYCHZasNmHsh2sAFzMonyCbbU3Ud16wS09dFBv3erU5hxItaCRCjtE9Mt1X4sVnCBhOzcAYPahwceFi2WjW1zpfmjhfi3iG/xqFEDnnLSfqR6KjY3E1WmBSdpdwMGNeHQxqon9mY5xL21WjXvVGD1lspbJUUaljvik/FRh8PRY11aWFxqF8AjvECG2DcxnkFHbvbvu2jVr9lV7AUoNN2UuILZbSAgiIySTP1tS9nmmwltEONSoMgdmnK0mXwIFyAGzwBdzTzA70YrAVAMM8NJb35GdpJJIlsxIEX1VdtFvyp10bjuXtivUDqGNpPp4mjZzsrhTqtBjtKbiId+GY5g8YFnWM7O+L2IBirRo1B0LqTvXvA+EBWjAfFTDO/i06tPrAePUGfZackZOL+C/IVZwO/uAqmBXDSP/ANGPpDyc9oafIqew2Op1P4dRj/6XB30Km7K0Uba4/ZdqMq/hqubPQPGR3/s2fNaAqR8UqH7qlUEgseR0gtzX8DTHqVP7sbZbicMyqDoMr5Ojm2M/XzVV1JotLuKZTfifT7LEUMQ0nMW5SP6HZmnx75HkFftj7QbXosqMMhwv0PEFYn8Rt5m19omm2XspDIcpB+WSXDgRLiPJLYTeerSourYWoQxsB7IAjRuYAiJuJ0VL4ys14cope0bRjdpUqMdrUYydMzgCfAalZ18U972ln7Jh3Mf2rJquBmAS0sDTEXAcSZkQI1tUcQ9lVjsSS+r2hAcXHOWOsQMztWm5HLTgoR1IZszRYCE5t+iPpqL7O7T2iatPDsqR+6Dxm5tkZQfME+a8Yao51FrnXguLCbnyvYaJnjqcnien2UlgMLUqNZSa35ZvylxPnqo43Rdz2N938O99UwJDSXEc44e6v+7O6Tqzw941Mm1hN1Mblbj9mwOqWkX5m8rQcPQaxoa0QAtFDuzGU+qQywGxmUgALwpGF1CuZghCEAIQhACEIQAhCEBwtXh1IFKIQEfidmtdwULjN2S/lHj9lakILM2xvw9c/SP/ACVd2p8Jn6jMf6StrXEJs+cmbr4vDlzaNN5cSPmBs0TI042nwTnB/DXGVnF9RpDnEkyOfJfQi6oonkzA6nwxxTB3WyY11Xhu42MpgTSNp4ud+gt/XFVwslTaPnirgH0yQ6nlPVpE+ANl2lQ7wgRflN44cf8AK+hHMB1APkudg3+VvoFX6X3LfVMk2ZsXH1hAc8sPCpVqZY6NMjnaEy3p3XxGEouqkB7RlNSCTcmHGAAGwI91tQEaLzWYHNIcAQdQRIPiFLxphZWmfOGLrdlUZGSpRqMa9rXQ4w6Q5rSBrma4W6Jzht0cXWY5tGmcjnS4uGUGNOF7H2W9U9l0BEUaVtP3bbcbWsnwaALCEjCiZ5eR89YbZ9eg+thnsINRjS0Rq5jge6R0lWLB/D3EvYD3Wk8CT72Ww9k2ZgSOMCV7ClQorLJdGNYb4bYx9Tv9kxg/5Ek9QIstB2DujTw7QJkjorKhXopbOALqEIQCEIQAhCEAIQhA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6" descr="data:image/jpeg;base64,/9j/4AAQSkZJRgABAQAAAQABAAD/2wCEAAkGBxQSEhUUEhQUFRUUFhkaFRgYFBcUGBoXGBUYFxUXFxgYHSggGBolGxQUITEhJSkrLi4vFx8zODMsNygtLisBCgoKDg0OGhAQGi8kHSQsLCwsLCwsLCwsLCwsLCwsLCwsLCwsLCwsLCwsLCwsLCwsLCwsLCwsLCwsLDcsLDQsN//AABEIAMoA+gMBIgACEQEDEQH/xAAcAAABBQEBAQAAAAAAAAAAAAAAAwQFBgcBAgj/xAA9EAABAwIDBQYEAwgCAgMAAAABAAIRAyEEEjEFBkFRYRMicYGRoQcyscFC0fAUIzNScoLh8WKykqIkQ1P/xAAZAQEAAwEBAAAAAAAAAAAAAAAAAQIDBAX/xAAoEQACAgICAgECBwEAAAAAAAAAAQIRAzESIQRBURNhBTKBobHR8RT/2gAMAwEAAhEDEQA/ANxQhCAEIQgKtvbvEcDWoOfejUztqtABcILCKjeJiSCOR5wnFDfjAPIAxVMF2mYlvqXAAeap3xixU1KFK0Bj3HnJIA/6rMK7ZMN1WTyVKj18fg45+NHLJ0+/5Z9QNcDcXBXVie6u9OKw7W0xVD6bRDWuaDA5Bw71uUq/bE3y7QxVZlv8zdPMG6ssiZ5c4OLLchcaZXVcoCEIQAhCEAIQhACEIQAhCEAIQhACEIQAhCEAIQhACEIQAhCEAIQhACELiAxH4t4vPjiKZLslJjHRJhwdUcR4w5qpLHubOoJWu73bmtpYfEYhpdUrZ+1c51gGZ8zwGjWGzc8uCyjFAZiRxuueXT7Pc8eLy4bT6j0JYGm7NqQdZ0srnsOqQ6DJ08QqxsnFQ6MoPjpZWXZ5708SVWT7OLN8GwbBxOamBN2/TgpNVbdurBb1EHw/2rSuiDtHC0CEIViAQhCAEIQgBCEIAQhCAEIQgBCEIAQhCAEIQgBCEIAQhCAEIQgBCEIDy9gIIIBBEEG4IOoKwj4ibrvwdTNTaTQe5xYQCcswTTdyi8cx4Fbyqn8QCTRyDkT6Kk0mjo8fyJYm609mF4BpzBxBA6iFZcLVuF62/SGZoHCmwejR+SZYR2i5pGs58+2aTu1iZIBta3ir1SdIB5hZpu/UioL+C0bAvlg8LrbEzlmOEIQtigLhKb4irBAGvHwKGzI6yhFizXr2k+Ki9rVqlI56d9MzToR9j1QkmE0xOLymBcr03EtcwPabOFv16+iYh0lQ2CRw9QnVLJGmIA/WqWUgEIQgBCEIAQhCAEIQgBCEIAQhCAEIQgBCEIAVV33A7Nw4lhj1AJ9CrUs+302gDVcJs1uUeJIJPXgqz0THZR9uM+Q/8bnwbl9LFMKD4Klse2WNkRDb+rgfU3UIXclyyOiOi27CrTE6gyPuFpGycVoDxH00/XRZLsyvlIV62Ti8zGu4NPnEH81fEzOaLwhMtnY0PaL3hOqjZXSZDfEi88h9V6w7wfJcrU7JLBm590IHYKa40A2PEJ2DOiY7RBLmxxEe6hkjNg7NmSbAuI6A8PWfVesISdON/AKOx+LEkN5wP16p5s/EAT5LO7dFqJo8F7jkvOaRISWHqzqtbK0OkLgXUAIQhACEIQAkcRiWsEvcGjqkNp7QFFskZidGjU/kFR9s4l9TM95OnoOQVZSSJSsuztr0szGhw74cQeEN1k8NRqvDtvYcFw7anLPn71m+J0CyHaGONLVjtQQ5riIOvLkot+NNRjqgd3LEggA6wMx4/MfUrN5fsel4/hY8vHlKr/s2XZ+92Gqmm0PAdVJAadQQYGblNo5qczL50e+x6jTmvoTZ4IpUwYBDGyOuUSrY58jX8W/DYeJxcHd3+3+jpCELQ8cEIQgE69TK0u5Anksi3jrk1DUMwHNyjWby4+wA8Vqu1SOzIJgEgH1WW7wQXPHIte49CeHhb0VJlokXvK4gQLaDxI19yq4xysG8TyXPHIhzfAi/uB6quaHzXPPZvHRI0sRl9FZ8DtXs2saDcn2GpVMa5LVK5EQb6eSqnQcbLzhd4ctWplPdD7EXgQItrPXorfhN4A9ozCeoP25rGcJUIMq3bMxpp5TctcbxePELaGR2ZTgapQxDXt7p/P0SDTlLo/RCi8DWa7KQR3tL/dP8VRdHdcBzBvpyJutzMc4SpchI7Wq5AHcYIb4x+UpnTxBpHvg34jT1THePEPe1opsccskxBm3CCqu0iVsr2NqEuEHT78PqpnZDnPIER/gX8lX8DUzST+G6ltn4/KRlGoM+B08FzR3Zq9Fye85O7wFv17rmDba+pSmBrB7AQkcDVzvcRo0QPM/4C6jIfoQhSQCFwlMa+16LLF4J6X9xZAP02x2LbSbmPkOJPJRr942cGuPmAofH441HZj5CdBy8VDdEo9Ymvndmdcnlw6DkExxrAWniOXkkjXMrhrLnlM1jEre82JpNDQJBj5eSrWCGYuaHZA4EEmzY63Fledp7rPxTC9haHs0BsHSYyzwPJeN29wqz6g/aafZ02HvAlri+PwjKSMp4n6qsU5Hu+L/yRwcpzpr17/Qbblbrzig3Ei1MZ2tiQ4tixPACQYi/11+CkThWF4flGcaOi8G0JddMI8VR43leVPyJJyelR1CEKxyghCEBDbyMzNaJgAy48mi5Pss423WzVHjmRH9LKz2H2DFft8MVkpHlbNx7v4j5C/ksw2pVtSM65hIMj5jnB8SGuH9RVJ9FoqxHbrv3mbmI8uH2UDUF1O7U72Xq0esXUI8Lnls2jo41e6g91xgXXNVC4NdAjmprZLzEG4/UeCi6VA2sp3BUDZLIkui07Mxc5eHX8wrXhcRnZANxa40g69QeSo+BfeJ0/wBn3Vk2dXgzpP05rphMxcSxUQIIiY1Gv6HRIvwIALQSAbjiQfPgvDK15GoaMw58iOa8YTaIcyZjKbzfy5rWylEBjqZIcXCHssbCHCbSOI4yo6jtBzCSKLajQZIHdIbxLbXgSY6KxbaYLOGhn15A+YVeq7PpVXN7RuYMMtBc4CTE5mzDrc5hZT30awS9liqb1YOg3v1Q0x8oBJiJBgDiCE12Zt1xaDRYHscdcpkny09FnO9lOkHvBd/AimyOLB3mg9QH5f7VF4babmBnaPLWEghoPC+WdP5jbqoeSmehPwYLEpK7ejaHbwPGtKPMj7Jpid4ap+UMaPCT6m3soTYO+XaAsAe4MbBME8LHnp1VjdgW4qiHtgVI10B8fzWikno8yeOUHTK3jdoPd8zi7oSSPTRM6m0DEBJ4xpaSCIIJBHIjVMXlZymFEl6WKjz4pftvTgoFtTh6qWpkwOizc7LKIsGIyLtPRKht1jI0RYdhMGTIfmdDh/aZCsLVVNjVM1UHq4D+1oMeatVNsC3j63XVh0ZZNntCELYzBCEIAQhCAp2+tUgHLr9bf7WXYNwdmaT3Abc1rm9eEJB/5CxOgPVY0wFj3NdYh0EciCQfoss3o0x6ZI1zInlEKKrBPqj+746Ji8yspGkTtJieU6MmEhhwpTDslZF2zwylBEqYw40UXFzOqkMK0g9D9UKkhgnwTMCDx+qlw+Gy03PFQ7qUunjF0/B7gA9VdOiGh/QxhDIJ72gPQ/6XivVtA1MZvfX1TWmYudU9pU5V02yNDzAOluR12ut4ciPBMDRNN5zEDKbnURqT4QlrtNtCk9q1A6ztHsAcOlwRPgjZYzDHYCpUL6jnDsy5zg+oRTkEkzlEmTynio2rTDz3iHXkHT2Vw34Y2pTpZGgCiTpydAJ58BdUTEG6zZ7vjpZcXKT+xdd3mNpsgOGY/KB1Fz6LRN2cblGU8Vkm69QjvH8JjyK0XZNWSCLSinT6PJ8rHU2mSO+2ztK7ejX++V329FUTh56LUqMVKcOFiIKrW2NiNpHM35CfQ8vqtckeuSOSL9MrNLBC06cyl6ciYCkjQnUQAuNYAsTQRa0wlGNldp0iTfTkndOjw5qGB7u+w5+k/Xj7Ky0jIUNsulDhyU20Lpw6MsmzqEIWxmCEIQAhCEAliKDXtLXCQVle/wBu2adbtmgmm8CTycABfxAHitZSOKwzajHMeA5rhBB5KJK1RKdHz86ZIKQIVl3o3fdhK0G7HuJpu0lpJ7p6gG/OJtKgcQyCuaSaN4s8MUpgnqLpp9hXLIsS/ZZ0rQZwmE3wlQjVP82bxUkD2hRAuT/le21Ztp7KPpzr10TplQixEqSB9TantE+Sj6T+ic0ypTAvVrC/RQe1MdFpufZPa12uuq7iG362SV0ExCvVkEG4OvgoGpslszJjl/lWEUgm723VNG+LPPHfFieAwIZAH6lWrZ1oAUEyjoeSmtnv5qhWUnJ2y97FqyzwS216QdSdPAT/AON/zUNsevBgKex38J/9DvoV2Y3yjRzTVMp7WAr32d7QuMYYThjVzmp4+yWw4lezTlKURBUV2SSmBaDB4hSCZ4BupTxdmNUjnnsEIQrlQQhCAEIQgBCEICO27stuJpGm6NQWkiYc0yD7R4ErGdv7Nfh6jmVBDh6RwIPELd1G7a2LSxbMlZsgGQQYcD0I/wBKko2Wi6ZhNre6cUPsrFvRuNUwrDVpvFSk35ps9o6jQjS/sqtTqrmlFpm6aZLUKvNSGHeoajWGnFO8LiFQE7SHul8t5TXCusE+BVyD3R5JVzoCQFSF2nSfUILWktkT4c1aMWyG6GlerYqFrO9VObSwhaSGkKGxNMAlTki0RFnofJKanVPsJdh8YTbJdUkukSn2LU5kcipbA0YKa4CmPFTmFowsmi6JDZrbR1HToVN1jFB0knukX62UVgqF/O6dbxYvs6YbIlx04x4eMLfG+myk9kY0WXRUCYUcQ58hgLo1gE/ROqGy61XQQObrD2uVCi3pBsd9pPJOsFQLyINhqeHgOZTjBbDYwDMS8jnYeg+6lWiFrHH8lHP4OU2ACAvSELYzBCEIAQhCAEIQgBCEIAQhCA45s2OnFUrH/DXDPcXU3Ppz+GczQTym48JV2QocU9kptaMS3h3WqYNwEggiREwbxx46SOoUZg8RJF+C3HbOzaeIpllVsgXB0IcNCCNCsIq04c1wu14DhHW5HkVz5YJdo2xyvZasM/u2klTOD2HialsmQa5n2HoJM+Sabj4F9ao10EMpkOc7mQZDR4x6LTQFOOFq2VnKuik47d40hmc/OOjYAPI9EDFlrIsOHkArnXoh7S06EQs63ipOZmExBi1rAXN10qkujJ22MNqYoPdZMmUgTeSmbaubnrxTqlXy6hckpWzZKhTDuySNLn6yult9F7YGuPJcqVWN/HpyBcPZRfRNdj/B04gqcwfBV7Z2MLtKdQjWcjoAGpmNIVk3fwn7QM4cAwGLXPOyhRt0i10StGGNzu8hxdyhKYPAmo7tawDv5QRYcrLuK2XlpudTl9QA5Q42PS2k813drazcRSBFnNs5vI+C3jFLpmTbaslgI0QAuolamYIRKhtvbyUMI09o+X8KbYc8/wBvAX1KN0CZQo3d/aTsTRFV1M0g8nI0uDiWgwHGBaeSkkAIQhAC5KjdsGqRlpODbXdEnyWf7aw2OaS5uJreRI66ceShslKzUpXVj+D3p2hQsarasmwqsk9btIPupfC/E8i1Wi1x49m+IjWztfVRyRPFmkoVRwXxDwj/AJ+0pE/zskerC4KdwW28PV/h1qbjyzAO82m49FNkUSKFwFdUkAhCEB5q6HwK+esI0Cnx/ijLHg7MP+vqvoLFOhjieDSfQFYXsTBuqPwtD+Y5zwtWcL+IpsFuqxy+jfD7Ne3OwXZYSmDq4F5/uMt/9co8lNryxoAAAgCwHRelqlSoxbtgqL8RdmuDe2YJb/8AbfSwDTHK0K9JHGYcVKbmO0e0tPg4EfdGQjJ9g7LdXIDAC43vYWEmeX+VKbR3WrMwz6xDc9NuYU5JMfikttIEmBMwlvh2808TXou1y2nm10OA5c1oZFljDGmuzWUmmUjcPC0cRRc97GvNgWvaHNAiQQDxN/RWnDbGoUzLKVNpmbNGqo+7D/2LaFXDEwx7jkn+U96mftPQrR1fHqvgjIqfWjyQqfu/U/ZcZWwx+V5zU+gMlo9LeSuSoW/tJ1PE0K7ZaCMpdHdBa6RmdwJDzE/yqZ6siHfXyXwrKMdtjstpVv2dzQ1ru9eBMDtAeEZsyldpb+ZKZo1JpVXNgVJEFpt2jB5GOvosz2rs2jh3uY5tRzqgmlXz2dOhDdCJ1Gous8k09G2LG1fI2HEb7shopMNR7myADqYmG81V6fxQquqFnZMYSSBnnuluuYCDwjVUlu0v3lHs+52DWtqXs52bURxuEtvI9r8RUc0/M6esugkDzJVeUn7LShBLpE5tTfXEif8A5D4OoAayOgIGYDzT/cTd84l3bVZyzIHO9zf9XUDsXdt1UjMDGt1tGwcEKVFrQIstIxvZg5Vof02AAACABAHIDQL0hC1MwQhCA4QmuLwbXDRO0IClbV3dab5b81U9obsgyGtjrp52C1urRkKOxGz54KGiyZi+N2TWYRkIIj8U/aAozFkkZXUzP9Qc09YN/JbLidiTwhQ2N3bJ08z+iq8S3IzfBbZxVExTq1mNEWY4iw4ATHlCtOB+JWLYCHZasNmHsh2sAFzMonyCbbU3Ud16wS09dFBv3erU5hxItaCRCjtE9Mt1X4sVnCBhOzcAYPahwceFi2WjW1zpfmjhfi3iG/xqFEDnnLSfqR6KjY3E1WmBSdpdwMGNeHQxqon9mY5xL21WjXvVGD1lspbJUUaljvik/FRh8PRY11aWFxqF8AjvECG2DcxnkFHbvbvu2jVr9lV7AUoNN2UuILZbSAgiIySTP1tS9nmmwltEONSoMgdmnK0mXwIFyAGzwBdzTzA70YrAVAMM8NJb35GdpJJIlsxIEX1VdtFvyp10bjuXtivUDqGNpPp4mjZzsrhTqtBjtKbiId+GY5g8YFnWM7O+L2IBirRo1B0LqTvXvA+EBWjAfFTDO/i06tPrAePUGfZackZOL+C/IVZwO/uAqmBXDSP/ANGPpDyc9oafIqew2Op1P4dRj/6XB30Km7K0Uba4/ZdqMq/hqubPQPGR3/s2fNaAqR8UqH7qlUEgseR0gtzX8DTHqVP7sbZbicMyqDoMr5Ojm2M/XzVV1JotLuKZTfifT7LEUMQ0nMW5SP6HZmnx75HkFftj7QbXosqMMhwv0PEFYn8Rt5m19omm2XspDIcpB+WSXDgRLiPJLYTeerSourYWoQxsB7IAjRuYAiJuJ0VL4ys14cope0bRjdpUqMdrUYydMzgCfAalZ18U972ln7Jh3Mf2rJquBmAS0sDTEXAcSZkQI1tUcQ9lVjsSS+r2hAcXHOWOsQMztWm5HLTgoR1IZszRYCE5t+iPpqL7O7T2iatPDsqR+6Dxm5tkZQfME+a8Yao51FrnXguLCbnyvYaJnjqcnien2UlgMLUqNZSa35ZvylxPnqo43Rdz2N938O99UwJDSXEc44e6v+7O6Tqzw941Mm1hN1Mblbj9mwOqWkX5m8rQcPQaxoa0QAtFDuzGU+qQywGxmUgALwpGF1CuZghCEAIQhACEIQAhCEBwtXh1IFKIQEfidmtdwULjN2S/lHj9lakILM2xvw9c/SP/ACVd2p8Jn6jMf6StrXEJs+cmbr4vDlzaNN5cSPmBs0TI042nwTnB/DXGVnF9RpDnEkyOfJfQi6oonkzA6nwxxTB3WyY11Xhu42MpgTSNp4ud+gt/XFVwslTaPnirgH0yQ6nlPVpE+ANl2lQ7wgRflN44cf8AK+hHMB1APkudg3+VvoFX6X3LfVMk2ZsXH1hAc8sPCpVqZY6NMjnaEy3p3XxGEouqkB7RlNSCTcmHGAAGwI91tQEaLzWYHNIcAQdQRIPiFLxphZWmfOGLrdlUZGSpRqMa9rXQ4w6Q5rSBrma4W6Jzht0cXWY5tGmcjnS4uGUGNOF7H2W9U9l0BEUaVtP3bbcbWsnwaALCEjCiZ5eR89YbZ9eg+thnsINRjS0Rq5jge6R0lWLB/D3EvYD3Wk8CT72Ww9k2ZgSOMCV7ClQorLJdGNYb4bYx9Tv9kxg/5Ek9QIstB2DujTw7QJkjorKhXopbOALqEIQCEIQAhCEAIQhA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0" descr="data:image/jpeg;base64,/9j/4AAQSkZJRgABAQAAAQABAAD/2wCEAAkGBxQSEhUUEhQUFRUUFhkaFRgYFBcUGBoXGBUYFxUXFxgYHSggGBolGxQUITEhJSkrLi4vFx8zODMsNygtLisBCgoKDg0OGhAQGi8kHSQsLCwsLCwsLCwsLCwsLCwsLCwsLCwsLCwsLCwsLCwsLCwsLCwsLCwsLCwsLDcsLDQsN//AABEIAMoA+gMBIgACEQEDEQH/xAAcAAABBQEBAQAAAAAAAAAAAAAAAwQFBgcBAgj/xAA9EAABAwIDBQYEAwgCAgMAAAABAAIRAyEEEjEFBkFRYRMicYGRoQcyscFC0fAUIzNScoLh8WKykqIkQ1P/xAAZAQEAAwEBAAAAAAAAAAAAAAAAAQIDBAX/xAAoEQACAgICAgECBwEAAAAAAAAAAQIRAzESIQRBURNhBTKBobHR8RT/2gAMAwEAAhEDEQA/ANxQhCAEIQgKtvbvEcDWoOfejUztqtABcILCKjeJiSCOR5wnFDfjAPIAxVMF2mYlvqXAAeap3xixU1KFK0Bj3HnJIA/6rMK7ZMN1WTyVKj18fg45+NHLJ0+/5Z9QNcDcXBXVie6u9OKw7W0xVD6bRDWuaDA5Bw71uUq/bE3y7QxVZlv8zdPMG6ssiZ5c4OLLchcaZXVcoCEIQAhCEAIQhACEIQAhCEAIQhACEIQAhCEAIQhACEIQAhCEAIQhACELiAxH4t4vPjiKZLslJjHRJhwdUcR4w5qpLHubOoJWu73bmtpYfEYhpdUrZ+1c51gGZ8zwGjWGzc8uCyjFAZiRxuueXT7Pc8eLy4bT6j0JYGm7NqQdZ0srnsOqQ6DJ08QqxsnFQ6MoPjpZWXZ5708SVWT7OLN8GwbBxOamBN2/TgpNVbdurBb1EHw/2rSuiDtHC0CEIViAQhCAEIQgBCEIAQhCAEIQgBCEIAQhCAEIQgBCEIAQhCAEIQgBCEIDy9gIIIBBEEG4IOoKwj4ibrvwdTNTaTQe5xYQCcswTTdyi8cx4Fbyqn8QCTRyDkT6Kk0mjo8fyJYm609mF4BpzBxBA6iFZcLVuF62/SGZoHCmwejR+SZYR2i5pGs58+2aTu1iZIBta3ir1SdIB5hZpu/UioL+C0bAvlg8LrbEzlmOEIQtigLhKb4irBAGvHwKGzI6yhFizXr2k+Ki9rVqlI56d9MzToR9j1QkmE0xOLymBcr03EtcwPabOFv16+iYh0lQ2CRw9QnVLJGmIA/WqWUgEIQgBCEIAQhCAEIQgBCEIAQhCAEIQgBCEIAVV33A7Nw4lhj1AJ9CrUs+302gDVcJs1uUeJIJPXgqz0THZR9uM+Q/8bnwbl9LFMKD4Klse2WNkRDb+rgfU3UIXclyyOiOi27CrTE6gyPuFpGycVoDxH00/XRZLsyvlIV62Ti8zGu4NPnEH81fEzOaLwhMtnY0PaL3hOqjZXSZDfEi88h9V6w7wfJcrU7JLBm590IHYKa40A2PEJ2DOiY7RBLmxxEe6hkjNg7NmSbAuI6A8PWfVesISdON/AKOx+LEkN5wP16p5s/EAT5LO7dFqJo8F7jkvOaRISWHqzqtbK0OkLgXUAIQhACEIQAkcRiWsEvcGjqkNp7QFFskZidGjU/kFR9s4l9TM95OnoOQVZSSJSsuztr0szGhw74cQeEN1k8NRqvDtvYcFw7anLPn71m+J0CyHaGONLVjtQQ5riIOvLkot+NNRjqgd3LEggA6wMx4/MfUrN5fsel4/hY8vHlKr/s2XZ+92Gqmm0PAdVJAadQQYGblNo5qczL50e+x6jTmvoTZ4IpUwYBDGyOuUSrY58jX8W/DYeJxcHd3+3+jpCELQ8cEIQgE69TK0u5Anksi3jrk1DUMwHNyjWby4+wA8Vqu1SOzIJgEgH1WW7wQXPHIte49CeHhb0VJlokXvK4gQLaDxI19yq4xysG8TyXPHIhzfAi/uB6quaHzXPPZvHRI0sRl9FZ8DtXs2saDcn2GpVMa5LVK5EQb6eSqnQcbLzhd4ctWplPdD7EXgQItrPXorfhN4A9ozCeoP25rGcJUIMq3bMxpp5TctcbxePELaGR2ZTgapQxDXt7p/P0SDTlLo/RCi8DWa7KQR3tL/dP8VRdHdcBzBvpyJutzMc4SpchI7Wq5AHcYIb4x+UpnTxBpHvg34jT1THePEPe1opsccskxBm3CCqu0iVsr2NqEuEHT78PqpnZDnPIER/gX8lX8DUzST+G6ltn4/KRlGoM+B08FzR3Zq9Fye85O7wFv17rmDba+pSmBrB7AQkcDVzvcRo0QPM/4C6jIfoQhSQCFwlMa+16LLF4J6X9xZAP02x2LbSbmPkOJPJRr942cGuPmAofH441HZj5CdBy8VDdEo9Ymvndmdcnlw6DkExxrAWniOXkkjXMrhrLnlM1jEre82JpNDQJBj5eSrWCGYuaHZA4EEmzY63Fledp7rPxTC9haHs0BsHSYyzwPJeN29wqz6g/aafZ02HvAlri+PwjKSMp4n6qsU5Hu+L/yRwcpzpr17/Qbblbrzig3Ei1MZ2tiQ4tixPACQYi/11+CkThWF4flGcaOi8G0JddMI8VR43leVPyJJyelR1CEKxyghCEBDbyMzNaJgAy48mi5Pss423WzVHjmRH9LKz2H2DFft8MVkpHlbNx7v4j5C/ksw2pVtSM65hIMj5jnB8SGuH9RVJ9FoqxHbrv3mbmI8uH2UDUF1O7U72Xq0esXUI8Lnls2jo41e6g91xgXXNVC4NdAjmprZLzEG4/UeCi6VA2sp3BUDZLIkui07Mxc5eHX8wrXhcRnZANxa40g69QeSo+BfeJ0/wBn3Vk2dXgzpP05rphMxcSxUQIIiY1Gv6HRIvwIALQSAbjiQfPgvDK15GoaMw58iOa8YTaIcyZjKbzfy5rWylEBjqZIcXCHssbCHCbSOI4yo6jtBzCSKLajQZIHdIbxLbXgSY6KxbaYLOGhn15A+YVeq7PpVXN7RuYMMtBc4CTE5mzDrc5hZT30awS9liqb1YOg3v1Q0x8oBJiJBgDiCE12Zt1xaDRYHscdcpkny09FnO9lOkHvBd/AimyOLB3mg9QH5f7VF4babmBnaPLWEghoPC+WdP5jbqoeSmehPwYLEpK7ejaHbwPGtKPMj7Jpid4ap+UMaPCT6m3soTYO+XaAsAe4MbBME8LHnp1VjdgW4qiHtgVI10B8fzWikno8yeOUHTK3jdoPd8zi7oSSPTRM6m0DEBJ4xpaSCIIJBHIjVMXlZymFEl6WKjz4pftvTgoFtTh6qWpkwOizc7LKIsGIyLtPRKht1jI0RYdhMGTIfmdDh/aZCsLVVNjVM1UHq4D+1oMeatVNsC3j63XVh0ZZNntCELYzBCEIAQhCAp2+tUgHLr9bf7WXYNwdmaT3Abc1rm9eEJB/5CxOgPVY0wFj3NdYh0EciCQfoss3o0x6ZI1zInlEKKrBPqj+746Ji8yspGkTtJieU6MmEhhwpTDslZF2zwylBEqYw40UXFzOqkMK0g9D9UKkhgnwTMCDx+qlw+Gy03PFQ7qUunjF0/B7gA9VdOiGh/QxhDIJ72gPQ/6XivVtA1MZvfX1TWmYudU9pU5V02yNDzAOluR12ut4ciPBMDRNN5zEDKbnURqT4QlrtNtCk9q1A6ztHsAcOlwRPgjZYzDHYCpUL6jnDsy5zg+oRTkEkzlEmTynio2rTDz3iHXkHT2Vw34Y2pTpZGgCiTpydAJ58BdUTEG6zZ7vjpZcXKT+xdd3mNpsgOGY/KB1Fz6LRN2cblGU8Vkm69QjvH8JjyK0XZNWSCLSinT6PJ8rHU2mSO+2ztK7ejX++V329FUTh56LUqMVKcOFiIKrW2NiNpHM35CfQ8vqtckeuSOSL9MrNLBC06cyl6ciYCkjQnUQAuNYAsTQRa0wlGNldp0iTfTkndOjw5qGB7u+w5+k/Xj7Ky0jIUNsulDhyU20Lpw6MsmzqEIWxmCEIQAhCEAliKDXtLXCQVle/wBu2adbtmgmm8CTycABfxAHitZSOKwzajHMeA5rhBB5KJK1RKdHz86ZIKQIVl3o3fdhK0G7HuJpu0lpJ7p6gG/OJtKgcQyCuaSaN4s8MUpgnqLpp9hXLIsS/ZZ0rQZwmE3wlQjVP82bxUkD2hRAuT/le21Ztp7KPpzr10TplQixEqSB9TantE+Sj6T+ic0ypTAvVrC/RQe1MdFpufZPa12uuq7iG362SV0ExCvVkEG4OvgoGpslszJjl/lWEUgm723VNG+LPPHfFieAwIZAH6lWrZ1oAUEyjoeSmtnv5qhWUnJ2y97FqyzwS216QdSdPAT/AON/zUNsevBgKex38J/9DvoV2Y3yjRzTVMp7WAr32d7QuMYYThjVzmp4+yWw4lezTlKURBUV2SSmBaDB4hSCZ4BupTxdmNUjnnsEIQrlQQhCAEIQgBCEICO27stuJpGm6NQWkiYc0yD7R4ErGdv7Nfh6jmVBDh6RwIPELd1G7a2LSxbMlZsgGQQYcD0I/wBKko2Wi6ZhNre6cUPsrFvRuNUwrDVpvFSk35ps9o6jQjS/sqtTqrmlFpm6aZLUKvNSGHeoajWGnFO8LiFQE7SHul8t5TXCusE+BVyD3R5JVzoCQFSF2nSfUILWktkT4c1aMWyG6GlerYqFrO9VObSwhaSGkKGxNMAlTki0RFnofJKanVPsJdh8YTbJdUkukSn2LU5kcipbA0YKa4CmPFTmFowsmi6JDZrbR1HToVN1jFB0knukX62UVgqF/O6dbxYvs6YbIlx04x4eMLfG+myk9kY0WXRUCYUcQ58hgLo1gE/ROqGy61XQQObrD2uVCi3pBsd9pPJOsFQLyINhqeHgOZTjBbDYwDMS8jnYeg+6lWiFrHH8lHP4OU2ACAvSELYzBCEIAQhCAEIQgBCEIAQhCA45s2OnFUrH/DXDPcXU3Ppz+GczQTym48JV2QocU9kptaMS3h3WqYNwEggiREwbxx46SOoUZg8RJF+C3HbOzaeIpllVsgXB0IcNCCNCsIq04c1wu14DhHW5HkVz5YJdo2xyvZasM/u2klTOD2HialsmQa5n2HoJM+Sabj4F9ao10EMpkOc7mQZDR4x6LTQFOOFq2VnKuik47d40hmc/OOjYAPI9EDFlrIsOHkArnXoh7S06EQs63ipOZmExBi1rAXN10qkujJ22MNqYoPdZMmUgTeSmbaubnrxTqlXy6hckpWzZKhTDuySNLn6yult9F7YGuPJcqVWN/HpyBcPZRfRNdj/B04gqcwfBV7Z2MLtKdQjWcjoAGpmNIVk3fwn7QM4cAwGLXPOyhRt0i10StGGNzu8hxdyhKYPAmo7tawDv5QRYcrLuK2XlpudTl9QA5Q42PS2k813drazcRSBFnNs5vI+C3jFLpmTbaslgI0QAuolamYIRKhtvbyUMI09o+X8KbYc8/wBvAX1KN0CZQo3d/aTsTRFV1M0g8nI0uDiWgwHGBaeSkkAIQhAC5KjdsGqRlpODbXdEnyWf7aw2OaS5uJreRI66ceShslKzUpXVj+D3p2hQsarasmwqsk9btIPupfC/E8i1Wi1x49m+IjWztfVRyRPFmkoVRwXxDwj/AJ+0pE/zskerC4KdwW28PV/h1qbjyzAO82m49FNkUSKFwFdUkAhCEB5q6HwK+esI0Cnx/ijLHg7MP+vqvoLFOhjieDSfQFYXsTBuqPwtD+Y5zwtWcL+IpsFuqxy+jfD7Ne3OwXZYSmDq4F5/uMt/9co8lNryxoAAAgCwHRelqlSoxbtgqL8RdmuDe2YJb/8AbfSwDTHK0K9JHGYcVKbmO0e0tPg4EfdGQjJ9g7LdXIDAC43vYWEmeX+VKbR3WrMwz6xDc9NuYU5JMfikttIEmBMwlvh2808TXou1y2nm10OA5c1oZFljDGmuzWUmmUjcPC0cRRc97GvNgWvaHNAiQQDxN/RWnDbGoUzLKVNpmbNGqo+7D/2LaFXDEwx7jkn+U96mftPQrR1fHqvgjIqfWjyQqfu/U/ZcZWwx+V5zU+gMlo9LeSuSoW/tJ1PE0K7ZaCMpdHdBa6RmdwJDzE/yqZ6siHfXyXwrKMdtjstpVv2dzQ1ru9eBMDtAeEZsyldpb+ZKZo1JpVXNgVJEFpt2jB5GOvosz2rs2jh3uY5tRzqgmlXz2dOhDdCJ1Gous8k09G2LG1fI2HEb7shopMNR7myADqYmG81V6fxQquqFnZMYSSBnnuluuYCDwjVUlu0v3lHs+52DWtqXs52bURxuEtvI9r8RUc0/M6esugkDzJVeUn7LShBLpE5tTfXEif8A5D4OoAayOgIGYDzT/cTd84l3bVZyzIHO9zf9XUDsXdt1UjMDGt1tGwcEKVFrQIstIxvZg5Vof02AAACABAHIDQL0hC1MwQhCA4QmuLwbXDRO0IClbV3dab5b81U9obsgyGtjrp52C1urRkKOxGz54KGiyZi+N2TWYRkIIj8U/aAozFkkZXUzP9Qc09YN/JbLidiTwhQ2N3bJ08z+iq8S3IzfBbZxVExTq1mNEWY4iw4ATHlCtOB+JWLYCHZasNmHsh2sAFzMonyCbbU3Ud16wS09dFBv3erU5hxItaCRCjtE9Mt1X4sVnCBhOzcAYPahwceFi2WjW1zpfmjhfi3iG/xqFEDnnLSfqR6KjY3E1WmBSdpdwMGNeHQxqon9mY5xL21WjXvVGD1lspbJUUaljvik/FRh8PRY11aWFxqF8AjvECG2DcxnkFHbvbvu2jVr9lV7AUoNN2UuILZbSAgiIySTP1tS9nmmwltEONSoMgdmnK0mXwIFyAGzwBdzTzA70YrAVAMM8NJb35GdpJJIlsxIEX1VdtFvyp10bjuXtivUDqGNpPp4mjZzsrhTqtBjtKbiId+GY5g8YFnWM7O+L2IBirRo1B0LqTvXvA+EBWjAfFTDO/i06tPrAePUGfZackZOL+C/IVZwO/uAqmBXDSP/ANGPpDyc9oafIqew2Op1P4dRj/6XB30Km7K0Uba4/ZdqMq/hqubPQPGR3/s2fNaAqR8UqH7qlUEgseR0gtzX8DTHqVP7sbZbicMyqDoMr5Ojm2M/XzVV1JotLuKZTfifT7LEUMQ0nMW5SP6HZmnx75HkFftj7QbXosqMMhwv0PEFYn8Rt5m19omm2XspDIcpB+WSXDgRLiPJLYTeerSourYWoQxsB7IAjRuYAiJuJ0VL4ys14cope0bRjdpUqMdrUYydMzgCfAalZ18U972ln7Jh3Mf2rJquBmAS0sDTEXAcSZkQI1tUcQ9lVjsSS+r2hAcXHOWOsQMztWm5HLTgoR1IZszRYCE5t+iPpqL7O7T2iatPDsqR+6Dxm5tkZQfME+a8Yao51FrnXguLCbnyvYaJnjqcnien2UlgMLUqNZSa35ZvylxPnqo43Rdz2N938O99UwJDSXEc44e6v+7O6Tqzw941Mm1hN1Mblbj9mwOqWkX5m8rQcPQaxoa0QAtFDuzGU+qQywGxmUgALwpGF1CuZghCEAIQhACEIQAhCEBwtXh1IFKIQEfidmtdwULjN2S/lHj9lakILM2xvw9c/SP/ACVd2p8Jn6jMf6StrXEJs+cmbr4vDlzaNN5cSPmBs0TI042nwTnB/DXGVnF9RpDnEkyOfJfQi6oonkzA6nwxxTB3WyY11Xhu42MpgTSNp4ud+gt/XFVwslTaPnirgH0yQ6nlPVpE+ANl2lQ7wgRflN44cf8AK+hHMB1APkudg3+VvoFX6X3LfVMk2ZsXH1hAc8sPCpVqZY6NMjnaEy3p3XxGEouqkB7RlNSCTcmHGAAGwI91tQEaLzWYHNIcAQdQRIPiFLxphZWmfOGLrdlUZGSpRqMa9rXQ4w6Q5rSBrma4W6Jzht0cXWY5tGmcjnS4uGUGNOF7H2W9U9l0BEUaVtP3bbcbWsnwaALCEjCiZ5eR89YbZ9eg+thnsINRjS0Rq5jge6R0lWLB/D3EvYD3Wk8CT72Ww9k2ZgSOMCV7ClQorLJdGNYb4bYx9Tv9kxg/5Ek9QIstB2DujTw7QJkjorKhXopbOALqEIQCEIQAhCEAIQhAf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2" descr="data:image/jpeg;base64,/9j/4AAQSkZJRgABAQAAAQABAAD/2wCEAAkGBxQSEhUUEhQUFRUUFhkaFRgYFBcUGBoXGBUYFxUXFxgYHSggGBolGxQUITEhJSkrLi4vFx8zODMsNygtLisBCgoKDg0OGhAQGi8kHSQsLCwsLCwsLCwsLCwsLCwsLCwsLCwsLCwsLCwsLCwsLCwsLCwsLCwsLCwsLDcsLDQsN//AABEIAMoA+gMBIgACEQEDEQH/xAAcAAABBQEBAQAAAAAAAAAAAAAAAwQFBgcBAgj/xAA9EAABAwIDBQYEAwgCAgMAAAABAAIRAyEEEjEFBkFRYRMicYGRoQcyscFC0fAUIzNScoLh8WKykqIkQ1P/xAAZAQEAAwEBAAAAAAAAAAAAAAAAAQIDBAX/xAAoEQACAgICAgECBwEAAAAAAAAAAQIRAzESIQRBURNhBTKBobHR8RT/2gAMAwEAAhEDEQA/ANxQhCAEIQgKtvbvEcDWoOfejUztqtABcILCKjeJiSCOR5wnFDfjAPIAxVMF2mYlvqXAAeap3xixU1KFK0Bj3HnJIA/6rMK7ZMN1WTyVKj18fg45+NHLJ0+/5Z9QNcDcXBXVie6u9OKw7W0xVD6bRDWuaDA5Bw71uUq/bE3y7QxVZlv8zdPMG6ssiZ5c4OLLchcaZXVcoCEIQAhCEAIQhACEIQAhCEAIQhACEIQAhCEAIQhACEIQAhCEAIQhACELiAxH4t4vPjiKZLslJjHRJhwdUcR4w5qpLHubOoJWu73bmtpYfEYhpdUrZ+1c51gGZ8zwGjWGzc8uCyjFAZiRxuueXT7Pc8eLy4bT6j0JYGm7NqQdZ0srnsOqQ6DJ08QqxsnFQ6MoPjpZWXZ5708SVWT7OLN8GwbBxOamBN2/TgpNVbdurBb1EHw/2rSuiDtHC0CEIViAQhCAEIQgBCEIAQhCAEIQgBCEIAQhCAEIQgBCEIAQhCAEIQgBCEIDy9gIIIBBEEG4IOoKwj4ibrvwdTNTaTQe5xYQCcswTTdyi8cx4Fbyqn8QCTRyDkT6Kk0mjo8fyJYm609mF4BpzBxBA6iFZcLVuF62/SGZoHCmwejR+SZYR2i5pGs58+2aTu1iZIBta3ir1SdIB5hZpu/UioL+C0bAvlg8LrbEzlmOEIQtigLhKb4irBAGvHwKGzI6yhFizXr2k+Ki9rVqlI56d9MzToR9j1QkmE0xOLymBcr03EtcwPabOFv16+iYh0lQ2CRw9QnVLJGmIA/WqWUgEIQgBCEIAQhCAEIQgBCEIAQhCAEIQgBCEIAVV33A7Nw4lhj1AJ9CrUs+302gDVcJs1uUeJIJPXgqz0THZR9uM+Q/8bnwbl9LFMKD4Klse2WNkRDb+rgfU3UIXclyyOiOi27CrTE6gyPuFpGycVoDxH00/XRZLsyvlIV62Ti8zGu4NPnEH81fEzOaLwhMtnY0PaL3hOqjZXSZDfEi88h9V6w7wfJcrU7JLBm590IHYKa40A2PEJ2DOiY7RBLmxxEe6hkjNg7NmSbAuI6A8PWfVesISdON/AKOx+LEkN5wP16p5s/EAT5LO7dFqJo8F7jkvOaRISWHqzqtbK0OkLgXUAIQhACEIQAkcRiWsEvcGjqkNp7QFFskZidGjU/kFR9s4l9TM95OnoOQVZSSJSsuztr0szGhw74cQeEN1k8NRqvDtvYcFw7anLPn71m+J0CyHaGONLVjtQQ5riIOvLkot+NNRjqgd3LEggA6wMx4/MfUrN5fsel4/hY8vHlKr/s2XZ+92Gqmm0PAdVJAadQQYGblNo5qczL50e+x6jTmvoTZ4IpUwYBDGyOuUSrY58jX8W/DYeJxcHd3+3+jpCELQ8cEIQgE69TK0u5Anksi3jrk1DUMwHNyjWby4+wA8Vqu1SOzIJgEgH1WW7wQXPHIte49CeHhb0VJlokXvK4gQLaDxI19yq4xysG8TyXPHIhzfAi/uB6quaHzXPPZvHRI0sRl9FZ8DtXs2saDcn2GpVMa5LVK5EQb6eSqnQcbLzhd4ctWplPdD7EXgQItrPXorfhN4A9ozCeoP25rGcJUIMq3bMxpp5TctcbxePELaGR2ZTgapQxDXt7p/P0SDTlLo/RCi8DWa7KQR3tL/dP8VRdHdcBzBvpyJutzMc4SpchI7Wq5AHcYIb4x+UpnTxBpHvg34jT1THePEPe1opsccskxBm3CCqu0iVsr2NqEuEHT78PqpnZDnPIER/gX8lX8DUzST+G6ltn4/KRlGoM+B08FzR3Zq9Fye85O7wFv17rmDba+pSmBrB7AQkcDVzvcRo0QPM/4C6jIfoQhSQCFwlMa+16LLF4J6X9xZAP02x2LbSbmPkOJPJRr942cGuPmAofH441HZj5CdBy8VDdEo9Ymvndmdcnlw6DkExxrAWniOXkkjXMrhrLnlM1jEre82JpNDQJBj5eSrWCGYuaHZA4EEmzY63Fledp7rPxTC9haHs0BsHSYyzwPJeN29wqz6g/aafZ02HvAlri+PwjKSMp4n6qsU5Hu+L/yRwcpzpr17/Qbblbrzig3Ei1MZ2tiQ4tixPACQYi/11+CkThWF4flGcaOi8G0JddMI8VR43leVPyJJyelR1CEKxyghCEBDbyMzNaJgAy48mi5Pss423WzVHjmRH9LKz2H2DFft8MVkpHlbNx7v4j5C/ksw2pVtSM65hIMj5jnB8SGuH9RVJ9FoqxHbrv3mbmI8uH2UDUF1O7U72Xq0esXUI8Lnls2jo41e6g91xgXXNVC4NdAjmprZLzEG4/UeCi6VA2sp3BUDZLIkui07Mxc5eHX8wrXhcRnZANxa40g69QeSo+BfeJ0/wBn3Vk2dXgzpP05rphMxcSxUQIIiY1Gv6HRIvwIALQSAbjiQfPgvDK15GoaMw58iOa8YTaIcyZjKbzfy5rWylEBjqZIcXCHssbCHCbSOI4yo6jtBzCSKLajQZIHdIbxLbXgSY6KxbaYLOGhn15A+YVeq7PpVXN7RuYMMtBc4CTE5mzDrc5hZT30awS9liqb1YOg3v1Q0x8oBJiJBgDiCE12Zt1xaDRYHscdcpkny09FnO9lOkHvBd/AimyOLB3mg9QH5f7VF4babmBnaPLWEghoPC+WdP5jbqoeSmehPwYLEpK7ejaHbwPGtKPMj7Jpid4ap+UMaPCT6m3soTYO+XaAsAe4MbBME8LHnp1VjdgW4qiHtgVI10B8fzWikno8yeOUHTK3jdoPd8zi7oSSPTRM6m0DEBJ4xpaSCIIJBHIjVMXlZymFEl6WKjz4pftvTgoFtTh6qWpkwOizc7LKIsGIyLtPRKht1jI0RYdhMGTIfmdDh/aZCsLVVNjVM1UHq4D+1oMeatVNsC3j63XVh0ZZNntCELYzBCEIAQhCAp2+tUgHLr9bf7WXYNwdmaT3Abc1rm9eEJB/5CxOgPVY0wFj3NdYh0EciCQfoss3o0x6ZI1zInlEKKrBPqj+746Ji8yspGkTtJieU6MmEhhwpTDslZF2zwylBEqYw40UXFzOqkMK0g9D9UKkhgnwTMCDx+qlw+Gy03PFQ7qUunjF0/B7gA9VdOiGh/QxhDIJ72gPQ/6XivVtA1MZvfX1TWmYudU9pU5V02yNDzAOluR12ut4ciPBMDRNN5zEDKbnURqT4QlrtNtCk9q1A6ztHsAcOlwRPgjZYzDHYCpUL6jnDsy5zg+oRTkEkzlEmTynio2rTDz3iHXkHT2Vw34Y2pTpZGgCiTpydAJ58BdUTEG6zZ7vjpZcXKT+xdd3mNpsgOGY/KB1Fz6LRN2cblGU8Vkm69QjvH8JjyK0XZNWSCLSinT6PJ8rHU2mSO+2ztK7ejX++V329FUTh56LUqMVKcOFiIKrW2NiNpHM35CfQ8vqtckeuSOSL9MrNLBC06cyl6ciYCkjQnUQAuNYAsTQRa0wlGNldp0iTfTkndOjw5qGB7u+w5+k/Xj7Ky0jIUNsulDhyU20Lpw6MsmzqEIWxmCEIQAhCEAliKDXtLXCQVle/wBu2adbtmgmm8CTycABfxAHitZSOKwzajHMeA5rhBB5KJK1RKdHz86ZIKQIVl3o3fdhK0G7HuJpu0lpJ7p6gG/OJtKgcQyCuaSaN4s8MUpgnqLpp9hXLIsS/ZZ0rQZwmE3wlQjVP82bxUkD2hRAuT/le21Ztp7KPpzr10TplQixEqSB9TantE+Sj6T+ic0ypTAvVrC/RQe1MdFpufZPa12uuq7iG362SV0ExCvVkEG4OvgoGpslszJjl/lWEUgm723VNG+LPPHfFieAwIZAH6lWrZ1oAUEyjoeSmtnv5qhWUnJ2y97FqyzwS216QdSdPAT/AON/zUNsevBgKex38J/9DvoV2Y3yjRzTVMp7WAr32d7QuMYYThjVzmp4+yWw4lezTlKURBUV2SSmBaDB4hSCZ4BupTxdmNUjnnsEIQrlQQhCAEIQgBCEICO27stuJpGm6NQWkiYc0yD7R4ErGdv7Nfh6jmVBDh6RwIPELd1G7a2LSxbMlZsgGQQYcD0I/wBKko2Wi6ZhNre6cUPsrFvRuNUwrDVpvFSk35ps9o6jQjS/sqtTqrmlFpm6aZLUKvNSGHeoajWGnFO8LiFQE7SHul8t5TXCusE+BVyD3R5JVzoCQFSF2nSfUILWktkT4c1aMWyG6GlerYqFrO9VObSwhaSGkKGxNMAlTki0RFnofJKanVPsJdh8YTbJdUkukSn2LU5kcipbA0YKa4CmPFTmFowsmi6JDZrbR1HToVN1jFB0knukX62UVgqF/O6dbxYvs6YbIlx04x4eMLfG+myk9kY0WXRUCYUcQ58hgLo1gE/ROqGy61XQQObrD2uVCi3pBsd9pPJOsFQLyINhqeHgOZTjBbDYwDMS8jnYeg+6lWiFrHH8lHP4OU2ACAvSELYzBCEIAQhCAEIQgBCEIAQhCA45s2OnFUrH/DXDPcXU3Ppz+GczQTym48JV2QocU9kptaMS3h3WqYNwEggiREwbxx46SOoUZg8RJF+C3HbOzaeIpllVsgXB0IcNCCNCsIq04c1wu14DhHW5HkVz5YJdo2xyvZasM/u2klTOD2HialsmQa5n2HoJM+Sabj4F9ao10EMpkOc7mQZDR4x6LTQFOOFq2VnKuik47d40hmc/OOjYAPI9EDFlrIsOHkArnXoh7S06EQs63ipOZmExBi1rAXN10qkujJ22MNqYoPdZMmUgTeSmbaubnrxTqlXy6hckpWzZKhTDuySNLn6yult9F7YGuPJcqVWN/HpyBcPZRfRNdj/B04gqcwfBV7Z2MLtKdQjWcjoAGpmNIVk3fwn7QM4cAwGLXPOyhRt0i10StGGNzu8hxdyhKYPAmo7tawDv5QRYcrLuK2XlpudTl9QA5Q42PS2k813drazcRSBFnNs5vI+C3jFLpmTbaslgI0QAuolamYIRKhtvbyUMI09o+X8KbYc8/wBvAX1KN0CZQo3d/aTsTRFV1M0g8nI0uDiWgwHGBaeSkkAIQhAC5KjdsGqRlpODbXdEnyWf7aw2OaS5uJreRI66ceShslKzUpXVj+D3p2hQsarasmwqsk9btIPupfC/E8i1Wi1x49m+IjWztfVRyRPFmkoVRwXxDwj/AJ+0pE/zskerC4KdwW28PV/h1qbjyzAO82m49FNkUSKFwFdUkAhCEB5q6HwK+esI0Cnx/ijLHg7MP+vqvoLFOhjieDSfQFYXsTBuqPwtD+Y5zwtWcL+IpsFuqxy+jfD7Ne3OwXZYSmDq4F5/uMt/9co8lNryxoAAAgCwHRelqlSoxbtgqL8RdmuDe2YJb/8AbfSwDTHK0K9JHGYcVKbmO0e0tPg4EfdGQjJ9g7LdXIDAC43vYWEmeX+VKbR3WrMwz6xDc9NuYU5JMfikttIEmBMwlvh2808TXou1y2nm10OA5c1oZFljDGmuzWUmmUjcPC0cRRc97GvNgWvaHNAiQQDxN/RWnDbGoUzLKVNpmbNGqo+7D/2LaFXDEwx7jkn+U96mftPQrR1fHqvgjIqfWjyQqfu/U/ZcZWwx+V5zU+gMlo9LeSuSoW/tJ1PE0K7ZaCMpdHdBa6RmdwJDzE/yqZ6siHfXyXwrKMdtjstpVv2dzQ1ru9eBMDtAeEZsyldpb+ZKZo1JpVXNgVJEFpt2jB5GOvosz2rs2jh3uY5tRzqgmlXz2dOhDdCJ1Gous8k09G2LG1fI2HEb7shopMNR7myADqYmG81V6fxQquqFnZMYSSBnnuluuYCDwjVUlu0v3lHs+52DWtqXs52bURxuEtvI9r8RUc0/M6esugkDzJVeUn7LShBLpE5tTfXEif8A5D4OoAayOgIGYDzT/cTd84l3bVZyzIHO9zf9XUDsXdt1UjMDGt1tGwcEKVFrQIstIxvZg5Vof02AAACABAHIDQL0hC1MwQhCA4QmuLwbXDRO0IClbV3dab5b81U9obsgyGtjrp52C1urRkKOxGz54KGiyZi+N2TWYRkIIj8U/aAozFkkZXUzP9Qc09YN/JbLidiTwhQ2N3bJ08z+iq8S3IzfBbZxVExTq1mNEWY4iw4ATHlCtOB+JWLYCHZasNmHsh2sAFzMonyCbbU3Ud16wS09dFBv3erU5hxItaCRCjtE9Mt1X4sVnCBhOzcAYPahwceFi2WjW1zpfmjhfi3iG/xqFEDnnLSfqR6KjY3E1WmBSdpdwMGNeHQxqon9mY5xL21WjXvVGD1lspbJUUaljvik/FRh8PRY11aWFxqF8AjvECG2DcxnkFHbvbvu2jVr9lV7AUoNN2UuILZbSAgiIySTP1tS9nmmwltEONSoMgdmnK0mXwIFyAGzwBdzTzA70YrAVAMM8NJb35GdpJJIlsxIEX1VdtFvyp10bjuXtivUDqGNpPp4mjZzsrhTqtBjtKbiId+GY5g8YFnWM7O+L2IBirRo1B0LqTvXvA+EBWjAfFTDO/i06tPrAePUGfZackZOL+C/IVZwO/uAqmBXDSP/ANGPpDyc9oafIqew2Op1P4dRj/6XB30Km7K0Uba4/ZdqMq/hqubPQPGR3/s2fNaAqR8UqH7qlUEgseR0gtzX8DTHqVP7sbZbicMyqDoMr5Ojm2M/XzVV1JotLuKZTfifT7LEUMQ0nMW5SP6HZmnx75HkFftj7QbXosqMMhwv0PEFYn8Rt5m19omm2XspDIcpB+WSXDgRLiPJLYTeerSourYWoQxsB7IAjRuYAiJuJ0VL4ys14cope0bRjdpUqMdrUYydMzgCfAalZ18U972ln7Jh3Mf2rJquBmAS0sDTEXAcSZkQI1tUcQ9lVjsSS+r2hAcXHOWOsQMztWm5HLTgoR1IZszRYCE5t+iPpqL7O7T2iatPDsqR+6Dxm5tkZQfME+a8Yao51FrnXguLCbnyvYaJnjqcnien2UlgMLUqNZSa35ZvylxPnqo43Rdz2N938O99UwJDSXEc44e6v+7O6Tqzw941Mm1hN1Mblbj9mwOqWkX5m8rQcPQaxoa0QAtFDuzGU+qQywGxmUgALwpGF1CuZghCEAIQhACEIQAhCEBwtXh1IFKIQEfidmtdwULjN2S/lHj9lakILM2xvw9c/SP/ACVd2p8Jn6jMf6StrXEJs+cmbr4vDlzaNN5cSPmBs0TI042nwTnB/DXGVnF9RpDnEkyOfJfQi6oonkzA6nwxxTB3WyY11Xhu42MpgTSNp4ud+gt/XFVwslTaPnirgH0yQ6nlPVpE+ANl2lQ7wgRflN44cf8AK+hHMB1APkudg3+VvoFX6X3LfVMk2ZsXH1hAc8sPCpVqZY6NMjnaEy3p3XxGEouqkB7RlNSCTcmHGAAGwI91tQEaLzWYHNIcAQdQRIPiFLxphZWmfOGLrdlUZGSpRqMa9rXQ4w6Q5rSBrma4W6Jzht0cXWY5tGmcjnS4uGUGNOF7H2W9U9l0BEUaVtP3bbcbWsnwaALCEjCiZ5eR89YbZ9eg+thnsINRjS0Rq5jge6R0lWLB/D3EvYD3Wk8CT72Ww9k2ZgSOMCV7ClQorLJdGNYb4bYx9Tv9kxg/5Ek9QIstB2DujTw7QJkjorKhXopbOALqEIQCEIQAhCEAIQhAf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4" descr="data:image/jpeg;base64,/9j/4AAQSkZJRgABAQAAAQABAAD/2wCEAAkGBxQSEhUUEhQUFRUUFhkaFRgYFBcUGBoXGBUYFxUXFxgYHSggGBolGxQUITEhJSkrLi4vFx8zODMsNygtLisBCgoKDg0OGhAQGi8kHSQsLCwsLCwsLCwsLCwsLCwsLCwsLCwsLCwsLCwsLCwsLCwsLCwsLCwsLCwsLDcsLDQsN//AABEIAMoA+gMBIgACEQEDEQH/xAAcAAABBQEBAQAAAAAAAAAAAAAAAwQFBgcBAgj/xAA9EAABAwIDBQYEAwgCAgMAAAABAAIRAyEEEjEFBkFRYRMicYGRoQcyscFC0fAUIzNScoLh8WKykqIkQ1P/xAAZAQEAAwEBAAAAAAAAAAAAAAAAAQIDBAX/xAAoEQACAgICAgECBwEAAAAAAAAAAQIRAzESIQRBURNhBTKBobHR8RT/2gAMAwEAAhEDEQA/ANxQhCAEIQgKtvbvEcDWoOfejUztqtABcILCKjeJiSCOR5wnFDfjAPIAxVMF2mYlvqXAAeap3xixU1KFK0Bj3HnJIA/6rMK7ZMN1WTyVKj18fg45+NHLJ0+/5Z9QNcDcXBXVie6u9OKw7W0xVD6bRDWuaDA5Bw71uUq/bE3y7QxVZlv8zdPMG6ssiZ5c4OLLchcaZXVcoCEIQAhCEAIQhACEIQAhCEAIQhACEIQAhCEAIQhACEIQAhCEAIQhACELiAxH4t4vPjiKZLslJjHRJhwdUcR4w5qpLHubOoJWu73bmtpYfEYhpdUrZ+1c51gGZ8zwGjWGzc8uCyjFAZiRxuueXT7Pc8eLy4bT6j0JYGm7NqQdZ0srnsOqQ6DJ08QqxsnFQ6MoPjpZWXZ5708SVWT7OLN8GwbBxOamBN2/TgpNVbdurBb1EHw/2rSuiDtHC0CEIViAQhCAEIQgBCEIAQhCAEIQgBCEIAQhCAEIQgBCEIAQhCAEIQgBCEIDy9gIIIBBEEG4IOoKwj4ibrvwdTNTaTQe5xYQCcswTTdyi8cx4Fbyqn8QCTRyDkT6Kk0mjo8fyJYm609mF4BpzBxBA6iFZcLVuF62/SGZoHCmwejR+SZYR2i5pGs58+2aTu1iZIBta3ir1SdIB5hZpu/UioL+C0bAvlg8LrbEzlmOEIQtigLhKb4irBAGvHwKGzI6yhFizXr2k+Ki9rVqlI56d9MzToR9j1QkmE0xOLymBcr03EtcwPabOFv16+iYh0lQ2CRw9QnVLJGmIA/WqWUgEIQgBCEIAQhCAEIQgBCEIAQhCAEIQgBCEIAVV33A7Nw4lhj1AJ9CrUs+302gDVcJs1uUeJIJPXgqz0THZR9uM+Q/8bnwbl9LFMKD4Klse2WNkRDb+rgfU3UIXclyyOiOi27CrTE6gyPuFpGycVoDxH00/XRZLsyvlIV62Ti8zGu4NPnEH81fEzOaLwhMtnY0PaL3hOqjZXSZDfEi88h9V6w7wfJcrU7JLBm590IHYKa40A2PEJ2DOiY7RBLmxxEe6hkjNg7NmSbAuI6A8PWfVesISdON/AKOx+LEkN5wP16p5s/EAT5LO7dFqJo8F7jkvOaRISWHqzqtbK0OkLgXUAIQhACEIQAkcRiWsEvcGjqkNp7QFFskZidGjU/kFR9s4l9TM95OnoOQVZSSJSsuztr0szGhw74cQeEN1k8NRqvDtvYcFw7anLPn71m+J0CyHaGONLVjtQQ5riIOvLkot+NNRjqgd3LEggA6wMx4/MfUrN5fsel4/hY8vHlKr/s2XZ+92Gqmm0PAdVJAadQQYGblNo5qczL50e+x6jTmvoTZ4IpUwYBDGyOuUSrY58jX8W/DYeJxcHd3+3+jpCELQ8cEIQgE69TK0u5Anksi3jrk1DUMwHNyjWby4+wA8Vqu1SOzIJgEgH1WW7wQXPHIte49CeHhb0VJlokXvK4gQLaDxI19yq4xysG8TyXPHIhzfAi/uB6quaHzXPPZvHRI0sRl9FZ8DtXs2saDcn2GpVMa5LVK5EQb6eSqnQcbLzhd4ctWplPdD7EXgQItrPXorfhN4A9ozCeoP25rGcJUIMq3bMxpp5TctcbxePELaGR2ZTgapQxDXt7p/P0SDTlLo/RCi8DWa7KQR3tL/dP8VRdHdcBzBvpyJutzMc4SpchI7Wq5AHcYIb4x+UpnTxBpHvg34jT1THePEPe1opsccskxBm3CCqu0iVsr2NqEuEHT78PqpnZDnPIER/gX8lX8DUzST+G6ltn4/KRlGoM+B08FzR3Zq9Fye85O7wFv17rmDba+pSmBrB7AQkcDVzvcRo0QPM/4C6jIfoQhSQCFwlMa+16LLF4J6X9xZAP02x2LbSbmPkOJPJRr942cGuPmAofH441HZj5CdBy8VDdEo9Ymvndmdcnlw6DkExxrAWniOXkkjXMrhrLnlM1jEre82JpNDQJBj5eSrWCGYuaHZA4EEmzY63Fledp7rPxTC9haHs0BsHSYyzwPJeN29wqz6g/aafZ02HvAlri+PwjKSMp4n6qsU5Hu+L/yRwcpzpr17/Qbblbrzig3Ei1MZ2tiQ4tixPACQYi/11+CkThWF4flGcaOi8G0JddMI8VR43leVPyJJyelR1CEKxyghCEBDbyMzNaJgAy48mi5Pss423WzVHjmRH9LKz2H2DFft8MVkpHlbNx7v4j5C/ksw2pVtSM65hIMj5jnB8SGuH9RVJ9FoqxHbrv3mbmI8uH2UDUF1O7U72Xq0esXUI8Lnls2jo41e6g91xgXXNVC4NdAjmprZLzEG4/UeCi6VA2sp3BUDZLIkui07Mxc5eHX8wrXhcRnZANxa40g69QeSo+BfeJ0/wBn3Vk2dXgzpP05rphMxcSxUQIIiY1Gv6HRIvwIALQSAbjiQfPgvDK15GoaMw58iOa8YTaIcyZjKbzfy5rWylEBjqZIcXCHssbCHCbSOI4yo6jtBzCSKLajQZIHdIbxLbXgSY6KxbaYLOGhn15A+YVeq7PpVXN7RuYMMtBc4CTE5mzDrc5hZT30awS9liqb1YOg3v1Q0x8oBJiJBgDiCE12Zt1xaDRYHscdcpkny09FnO9lOkHvBd/AimyOLB3mg9QH5f7VF4babmBnaPLWEghoPC+WdP5jbqoeSmehPwYLEpK7ejaHbwPGtKPMj7Jpid4ap+UMaPCT6m3soTYO+XaAsAe4MbBME8LHnp1VjdgW4qiHtgVI10B8fzWikno8yeOUHTK3jdoPd8zi7oSSPTRM6m0DEBJ4xpaSCIIJBHIjVMXlZymFEl6WKjz4pftvTgoFtTh6qWpkwOizc7LKIsGIyLtPRKht1jI0RYdhMGTIfmdDh/aZCsLVVNjVM1UHq4D+1oMeatVNsC3j63XVh0ZZNntCELYzBCEIAQhCAp2+tUgHLr9bf7WXYNwdmaT3Abc1rm9eEJB/5CxOgPVY0wFj3NdYh0EciCQfoss3o0x6ZI1zInlEKKrBPqj+746Ji8yspGkTtJieU6MmEhhwpTDslZF2zwylBEqYw40UXFzOqkMK0g9D9UKkhgnwTMCDx+qlw+Gy03PFQ7qUunjF0/B7gA9VdOiGh/QxhDIJ72gPQ/6XivVtA1MZvfX1TWmYudU9pU5V02yNDzAOluR12ut4ciPBMDRNN5zEDKbnURqT4QlrtNtCk9q1A6ztHsAcOlwRPgjZYzDHYCpUL6jnDsy5zg+oRTkEkzlEmTynio2rTDz3iHXkHT2Vw34Y2pTpZGgCiTpydAJ58BdUTEG6zZ7vjpZcXKT+xdd3mNpsgOGY/KB1Fz6LRN2cblGU8Vkm69QjvH8JjyK0XZNWSCLSinT6PJ8rHU2mSO+2ztK7ejX++V329FUTh56LUqMVKcOFiIKrW2NiNpHM35CfQ8vqtckeuSOSL9MrNLBC06cyl6ciYCkjQnUQAuNYAsTQRa0wlGNldp0iTfTkndOjw5qGB7u+w5+k/Xj7Ky0jIUNsulDhyU20Lpw6MsmzqEIWxmCEIQAhCEAliKDXtLXCQVle/wBu2adbtmgmm8CTycABfxAHitZSOKwzajHMeA5rhBB5KJK1RKdHz86ZIKQIVl3o3fdhK0G7HuJpu0lpJ7p6gG/OJtKgcQyCuaSaN4s8MUpgnqLpp9hXLIsS/ZZ0rQZwmE3wlQjVP82bxUkD2hRAuT/le21Ztp7KPpzr10TplQixEqSB9TantE+Sj6T+ic0ypTAvVrC/RQe1MdFpufZPa12uuq7iG362SV0ExCvVkEG4OvgoGpslszJjl/lWEUgm723VNG+LPPHfFieAwIZAH6lWrZ1oAUEyjoeSmtnv5qhWUnJ2y97FqyzwS216QdSdPAT/AON/zUNsevBgKex38J/9DvoV2Y3yjRzTVMp7WAr32d7QuMYYThjVzmp4+yWw4lezTlKURBUV2SSmBaDB4hSCZ4BupTxdmNUjnnsEIQrlQQhCAEIQgBCEICO27stuJpGm6NQWkiYc0yD7R4ErGdv7Nfh6jmVBDh6RwIPELd1G7a2LSxbMlZsgGQQYcD0I/wBKko2Wi6ZhNre6cUPsrFvRuNUwrDVpvFSk35ps9o6jQjS/sqtTqrmlFpm6aZLUKvNSGHeoajWGnFO8LiFQE7SHul8t5TXCusE+BVyD3R5JVzoCQFSF2nSfUILWktkT4c1aMWyG6GlerYqFrO9VObSwhaSGkKGxNMAlTki0RFnofJKanVPsJdh8YTbJdUkukSn2LU5kcipbA0YKa4CmPFTmFowsmi6JDZrbR1HToVN1jFB0knukX62UVgqF/O6dbxYvs6YbIlx04x4eMLfG+myk9kY0WXRUCYUcQ58hgLo1gE/ROqGy61XQQObrD2uVCi3pBsd9pPJOsFQLyINhqeHgOZTjBbDYwDMS8jnYeg+6lWiFrHH8lHP4OU2ACAvSELYzBCEIAQhCAEIQgBCEIAQhCA45s2OnFUrH/DXDPcXU3Ppz+GczQTym48JV2QocU9kptaMS3h3WqYNwEggiREwbxx46SOoUZg8RJF+C3HbOzaeIpllVsgXB0IcNCCNCsIq04c1wu14DhHW5HkVz5YJdo2xyvZasM/u2klTOD2HialsmQa5n2HoJM+Sabj4F9ao10EMpkOc7mQZDR4x6LTQFOOFq2VnKuik47d40hmc/OOjYAPI9EDFlrIsOHkArnXoh7S06EQs63ipOZmExBi1rAXN10qkujJ22MNqYoPdZMmUgTeSmbaubnrxTqlXy6hckpWzZKhTDuySNLn6yult9F7YGuPJcqVWN/HpyBcPZRfRNdj/B04gqcwfBV7Z2MLtKdQjWcjoAGpmNIVk3fwn7QM4cAwGLXPOyhRt0i10StGGNzu8hxdyhKYPAmo7tawDv5QRYcrLuK2XlpudTl9QA5Q42PS2k813drazcRSBFnNs5vI+C3jFLpmTbaslgI0QAuolamYIRKhtvbyUMI09o+X8KbYc8/wBvAX1KN0CZQo3d/aTsTRFV1M0g8nI0uDiWgwHGBaeSkkAIQhAC5KjdsGqRlpODbXdEnyWf7aw2OaS5uJreRI66ceShslKzUpXVj+D3p2hQsarasmwqsk9btIPupfC/E8i1Wi1x49m+IjWztfVRyRPFmkoVRwXxDwj/AJ+0pE/zskerC4KdwW28PV/h1qbjyzAO82m49FNkUSKFwFdUkAhCEB5q6HwK+esI0Cnx/ijLHg7MP+vqvoLFOhjieDSfQFYXsTBuqPwtD+Y5zwtWcL+IpsFuqxy+jfD7Ne3OwXZYSmDq4F5/uMt/9co8lNryxoAAAgCwHRelqlSoxbtgqL8RdmuDe2YJb/8AbfSwDTHK0K9JHGYcVKbmO0e0tPg4EfdGQjJ9g7LdXIDAC43vYWEmeX+VKbR3WrMwz6xDc9NuYU5JMfikttIEmBMwlvh2808TXou1y2nm10OA5c1oZFljDGmuzWUmmUjcPC0cRRc97GvNgWvaHNAiQQDxN/RWnDbGoUzLKVNpmbNGqo+7D/2LaFXDEwx7jkn+U96mftPQrR1fHqvgjIqfWjyQqfu/U/ZcZWwx+V5zU+gMlo9LeSuSoW/tJ1PE0K7ZaCMpdHdBa6RmdwJDzE/yqZ6siHfXyXwrKMdtjstpVv2dzQ1ru9eBMDtAeEZsyldpb+ZKZo1JpVXNgVJEFpt2jB5GOvosz2rs2jh3uY5tRzqgmlXz2dOhDdCJ1Gous8k09G2LG1fI2HEb7shopMNR7myADqYmG81V6fxQquqFnZMYSSBnnuluuYCDwjVUlu0v3lHs+52DWtqXs52bURxuEtvI9r8RUc0/M6esugkDzJVeUn7LShBLpE5tTfXEif8A5D4OoAayOgIGYDzT/cTd84l3bVZyzIHO9zf9XUDsXdt1UjMDGt1tGwcEKVFrQIstIxvZg5Vof02AAACABAHIDQL0hC1MwQhCA4QmuLwbXDRO0IClbV3dab5b81U9obsgyGtjrp52C1urRkKOxGz54KGiyZi+N2TWYRkIIj8U/aAozFkkZXUzP9Qc09YN/JbLidiTwhQ2N3bJ08z+iq8S3IzfBbZxVExTq1mNEWY4iw4ATHlCtOB+JWLYCHZasNmHsh2sAFzMonyCbbU3Ud16wS09dFBv3erU5hxItaCRCjtE9Mt1X4sVnCBhOzcAYPahwceFi2WjW1zpfmjhfi3iG/xqFEDnnLSfqR6KjY3E1WmBSdpdwMGNeHQxqon9mY5xL21WjXvVGD1lspbJUUaljvik/FRh8PRY11aWFxqF8AjvECG2DcxnkFHbvbvu2jVr9lV7AUoNN2UuILZbSAgiIySTP1tS9nmmwltEONSoMgdmnK0mXwIFyAGzwBdzTzA70YrAVAMM8NJb35GdpJJIlsxIEX1VdtFvyp10bjuXtivUDqGNpPp4mjZzsrhTqtBjtKbiId+GY5g8YFnWM7O+L2IBirRo1B0LqTvXvA+EBWjAfFTDO/i06tPrAePUGfZackZOL+C/IVZwO/uAqmBXDSP/ANGPpDyc9oafIqew2Op1P4dRj/6XB30Km7K0Uba4/ZdqMq/hqubPQPGR3/s2fNaAqR8UqH7qlUEgseR0gtzX8DTHqVP7sbZbicMyqDoMr5Ojm2M/XzVV1JotLuKZTfifT7LEUMQ0nMW5SP6HZmnx75HkFftj7QbXosqMMhwv0PEFYn8Rt5m19omm2XspDIcpB+WSXDgRLiPJLYTeerSourYWoQxsB7IAjRuYAiJuJ0VL4ys14cope0bRjdpUqMdrUYydMzgCfAalZ18U972ln7Jh3Mf2rJquBmAS0sDTEXAcSZkQI1tUcQ9lVjsSS+r2hAcXHOWOsQMztWm5HLTgoR1IZszRYCE5t+iPpqL7O7T2iatPDsqR+6Dxm5tkZQfME+a8Yao51FrnXguLCbnyvYaJnjqcnien2UlgMLUqNZSa35ZvylxPnqo43Rdz2N938O99UwJDSXEc44e6v+7O6Tqzw941Mm1hN1Mblbj9mwOqWkX5m8rQcPQaxoa0QAtFDuzGU+qQywGxmUgALwpGF1CuZghCEAIQhACEIQAhCEBwtXh1IFKIQEfidmtdwULjN2S/lHj9lakILM2xvw9c/SP/ACVd2p8Jn6jMf6StrXEJs+cmbr4vDlzaNN5cSPmBs0TI042nwTnB/DXGVnF9RpDnEkyOfJfQi6oonkzA6nwxxTB3WyY11Xhu42MpgTSNp4ud+gt/XFVwslTaPnirgH0yQ6nlPVpE+ANl2lQ7wgRflN44cf8AK+hHMB1APkudg3+VvoFX6X3LfVMk2ZsXH1hAc8sPCpVqZY6NMjnaEy3p3XxGEouqkB7RlNSCTcmHGAAGwI91tQEaLzWYHNIcAQdQRIPiFLxphZWmfOGLrdlUZGSpRqMa9rXQ4w6Q5rSBrma4W6Jzht0cXWY5tGmcjnS4uGUGNOF7H2W9U9l0BEUaVtP3bbcbWsnwaALCEjCiZ5eR89YbZ9eg+thnsINRjS0Rq5jge6R0lWLB/D3EvYD3Wk8CT72Ww9k2ZgSOMCV7ClQorLJdGNYb4bYx9Tv9kxg/5Ek9QIstB2DujTw7QJkjorKhXopbOALqEIQCEIQAhCEAIQhAf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6" descr="data:image/jpeg;base64,/9j/4AAQSkZJRgABAQAAAQABAAD/2wCEAAkGBxQSEhUUEhQUFRUUFhkaFRgYFBcUGBoXGBUYFxUXFxgYHSggGBolGxQUITEhJSkrLi4vFx8zODMsNygtLisBCgoKDg0OGhAQGi8kHSQsLCwsLCwsLCwsLCwsLCwsLCwsLCwsLCwsLCwsLCwsLCwsLCwsLCwsLCwsLDcsLDQsN//AABEIAMoA+gMBIgACEQEDEQH/xAAcAAABBQEBAQAAAAAAAAAAAAAAAwQFBgcBAgj/xAA9EAABAwIDBQYEAwgCAgMAAAABAAIRAyEEEjEFBkFRYRMicYGRoQcyscFC0fAUIzNScoLh8WKykqIkQ1P/xAAZAQEAAwEBAAAAAAAAAAAAAAAAAQIDBAX/xAAoEQACAgICAgECBwEAAAAAAAAAAQIRAzESIQRBURNhBTKBobHR8RT/2gAMAwEAAhEDEQA/ANxQhCAEIQgKtvbvEcDWoOfejUztqtABcILCKjeJiSCOR5wnFDfjAPIAxVMF2mYlvqXAAeap3xixU1KFK0Bj3HnJIA/6rMK7ZMN1WTyVKj18fg45+NHLJ0+/5Z9QNcDcXBXVie6u9OKw7W0xVD6bRDWuaDA5Bw71uUq/bE3y7QxVZlv8zdPMG6ssiZ5c4OLLchcaZXVcoCEIQAhCEAIQhACEIQAhCEAIQhACEIQAhCEAIQhACEIQAhCEAIQhACELiAxH4t4vPjiKZLslJjHRJhwdUcR4w5qpLHubOoJWu73bmtpYfEYhpdUrZ+1c51gGZ8zwGjWGzc8uCyjFAZiRxuueXT7Pc8eLy4bT6j0JYGm7NqQdZ0srnsOqQ6DJ08QqxsnFQ6MoPjpZWXZ5708SVWT7OLN8GwbBxOamBN2/TgpNVbdurBb1EHw/2rSuiDtHC0CEIViAQhCAEIQgBCEIAQhCAEIQgBCEIAQhCAEIQgBCEIAQhCAEIQgBCEIDy9gIIIBBEEG4IOoKwj4ibrvwdTNTaTQe5xYQCcswTTdyi8cx4Fbyqn8QCTRyDkT6Kk0mjo8fyJYm609mF4BpzBxBA6iFZcLVuF62/SGZoHCmwejR+SZYR2i5pGs58+2aTu1iZIBta3ir1SdIB5hZpu/UioL+C0bAvlg8LrbEzlmOEIQtigLhKb4irBAGvHwKGzI6yhFizXr2k+Ki9rVqlI56d9MzToR9j1QkmE0xOLymBcr03EtcwPabOFv16+iYh0lQ2CRw9QnVLJGmIA/WqWUgEIQgBCEIAQhCAEIQgBCEIAQhCAEIQgBCEIAVV33A7Nw4lhj1AJ9CrUs+302gDVcJs1uUeJIJPXgqz0THZR9uM+Q/8bnwbl9LFMKD4Klse2WNkRDb+rgfU3UIXclyyOiOi27CrTE6gyPuFpGycVoDxH00/XRZLsyvlIV62Ti8zGu4NPnEH81fEzOaLwhMtnY0PaL3hOqjZXSZDfEi88h9V6w7wfJcrU7JLBm590IHYKa40A2PEJ2DOiY7RBLmxxEe6hkjNg7NmSbAuI6A8PWfVesISdON/AKOx+LEkN5wP16p5s/EAT5LO7dFqJo8F7jkvOaRISWHqzqtbK0OkLgXUAIQhACEIQAkcRiWsEvcGjqkNp7QFFskZidGjU/kFR9s4l9TM95OnoOQVZSSJSsuztr0szGhw74cQeEN1k8NRqvDtvYcFw7anLPn71m+J0CyHaGONLVjtQQ5riIOvLkot+NNRjqgd3LEggA6wMx4/MfUrN5fsel4/hY8vHlKr/s2XZ+92Gqmm0PAdVJAadQQYGblNo5qczL50e+x6jTmvoTZ4IpUwYBDGyOuUSrY58jX8W/DYeJxcHd3+3+jpCELQ8cEIQgE69TK0u5Anksi3jrk1DUMwHNyjWby4+wA8Vqu1SOzIJgEgH1WW7wQXPHIte49CeHhb0VJlokXvK4gQLaDxI19yq4xysG8TyXPHIhzfAi/uB6quaHzXPPZvHRI0sRl9FZ8DtXs2saDcn2GpVMa5LVK5EQb6eSqnQcbLzhd4ctWplPdD7EXgQItrPXorfhN4A9ozCeoP25rGcJUIMq3bMxpp5TctcbxePELaGR2ZTgapQxDXt7p/P0SDTlLo/RCi8DWa7KQR3tL/dP8VRdHdcBzBvpyJutzMc4SpchI7Wq5AHcYIb4x+UpnTxBpHvg34jT1THePEPe1opsccskxBm3CCqu0iVsr2NqEuEHT78PqpnZDnPIER/gX8lX8DUzST+G6ltn4/KRlGoM+B08FzR3Zq9Fye85O7wFv17rmDba+pSmBrB7AQkcDVzvcRo0QPM/4C6jIfoQhSQCFwlMa+16LLF4J6X9xZAP02x2LbSbmPkOJPJRr942cGuPmAofH441HZj5CdBy8VDdEo9Ymvndmdcnlw6DkExxrAWniOXkkjXMrhrLnlM1jEre82JpNDQJBj5eSrWCGYuaHZA4EEmzY63Fledp7rPxTC9haHs0BsHSYyzwPJeN29wqz6g/aafZ02HvAlri+PwjKSMp4n6qsU5Hu+L/yRwcpzpr17/Qbblbrzig3Ei1MZ2tiQ4tixPACQYi/11+CkThWF4flGcaOi8G0JddMI8VR43leVPyJJyelR1CEKxyghCEBDbyMzNaJgAy48mi5Pss423WzVHjmRH9LKz2H2DFft8MVkpHlbNx7v4j5C/ksw2pVtSM65hIMj5jnB8SGuH9RVJ9FoqxHbrv3mbmI8uH2UDUF1O7U72Xq0esXUI8Lnls2jo41e6g91xgXXNVC4NdAjmprZLzEG4/UeCi6VA2sp3BUDZLIkui07Mxc5eHX8wrXhcRnZANxa40g69QeSo+BfeJ0/wBn3Vk2dXgzpP05rphMxcSxUQIIiY1Gv6HRIvwIALQSAbjiQfPgvDK15GoaMw58iOa8YTaIcyZjKbzfy5rWylEBjqZIcXCHssbCHCbSOI4yo6jtBzCSKLajQZIHdIbxLbXgSY6KxbaYLOGhn15A+YVeq7PpVXN7RuYMMtBc4CTE5mzDrc5hZT30awS9liqb1YOg3v1Q0x8oBJiJBgDiCE12Zt1xaDRYHscdcpkny09FnO9lOkHvBd/AimyOLB3mg9QH5f7VF4babmBnaPLWEghoPC+WdP5jbqoeSmehPwYLEpK7ejaHbwPGtKPMj7Jpid4ap+UMaPCT6m3soTYO+XaAsAe4MbBME8LHnp1VjdgW4qiHtgVI10B8fzWikno8yeOUHTK3jdoPd8zi7oSSPTRM6m0DEBJ4xpaSCIIJBHIjVMXlZymFEl6WKjz4pftvTgoFtTh6qWpkwOizc7LKIsGIyLtPRKht1jI0RYdhMGTIfmdDh/aZCsLVVNjVM1UHq4D+1oMeatVNsC3j63XVh0ZZNntCELYzBCEIAQhCAp2+tUgHLr9bf7WXYNwdmaT3Abc1rm9eEJB/5CxOgPVY0wFj3NdYh0EciCQfoss3o0x6ZI1zInlEKKrBPqj+746Ji8yspGkTtJieU6MmEhhwpTDslZF2zwylBEqYw40UXFzOqkMK0g9D9UKkhgnwTMCDx+qlw+Gy03PFQ7qUunjF0/B7gA9VdOiGh/QxhDIJ72gPQ/6XivVtA1MZvfX1TWmYudU9pU5V02yNDzAOluR12ut4ciPBMDRNN5zEDKbnURqT4QlrtNtCk9q1A6ztHsAcOlwRPgjZYzDHYCpUL6jnDsy5zg+oRTkEkzlEmTynio2rTDz3iHXkHT2Vw34Y2pTpZGgCiTpydAJ58BdUTEG6zZ7vjpZcXKT+xdd3mNpsgOGY/KB1Fz6LRN2cblGU8Vkm69QjvH8JjyK0XZNWSCLSinT6PJ8rHU2mSO+2ztK7ejX++V329FUTh56LUqMVKcOFiIKrW2NiNpHM35CfQ8vqtckeuSOSL9MrNLBC06cyl6ciYCkjQnUQAuNYAsTQRa0wlGNldp0iTfTkndOjw5qGB7u+w5+k/Xj7Ky0jIUNsulDhyU20Lpw6MsmzqEIWxmCEIQAhCEAliKDXtLXCQVle/wBu2adbtmgmm8CTycABfxAHitZSOKwzajHMeA5rhBB5KJK1RKdHz86ZIKQIVl3o3fdhK0G7HuJpu0lpJ7p6gG/OJtKgcQyCuaSaN4s8MUpgnqLpp9hXLIsS/ZZ0rQZwmE3wlQjVP82bxUkD2hRAuT/le21Ztp7KPpzr10TplQixEqSB9TantE+Sj6T+ic0ypTAvVrC/RQe1MdFpufZPa12uuq7iG362SV0ExCvVkEG4OvgoGpslszJjl/lWEUgm723VNG+LPPHfFieAwIZAH6lWrZ1oAUEyjoeSmtnv5qhWUnJ2y97FqyzwS216QdSdPAT/AON/zUNsevBgKex38J/9DvoV2Y3yjRzTVMp7WAr32d7QuMYYThjVzmp4+yWw4lezTlKURBUV2SSmBaDB4hSCZ4BupTxdmNUjnnsEIQrlQQhCAEIQgBCEICO27stuJpGm6NQWkiYc0yD7R4ErGdv7Nfh6jmVBDh6RwIPELd1G7a2LSxbMlZsgGQQYcD0I/wBKko2Wi6ZhNre6cUPsrFvRuNUwrDVpvFSk35ps9o6jQjS/sqtTqrmlFpm6aZLUKvNSGHeoajWGnFO8LiFQE7SHul8t5TXCusE+BVyD3R5JVzoCQFSF2nSfUILWktkT4c1aMWyG6GlerYqFrO9VObSwhaSGkKGxNMAlTki0RFnofJKanVPsJdh8YTbJdUkukSn2LU5kcipbA0YKa4CmPFTmFowsmi6JDZrbR1HToVN1jFB0knukX62UVgqF/O6dbxYvs6YbIlx04x4eMLfG+myk9kY0WXRUCYUcQ58hgLo1gE/ROqGy61XQQObrD2uVCi3pBsd9pPJOsFQLyINhqeHgOZTjBbDYwDMS8jnYeg+6lWiFrHH8lHP4OU2ACAvSELYzBCEIAQhCAEIQgBCEIAQhCA45s2OnFUrH/DXDPcXU3Ppz+GczQTym48JV2QocU9kptaMS3h3WqYNwEggiREwbxx46SOoUZg8RJF+C3HbOzaeIpllVsgXB0IcNCCNCsIq04c1wu14DhHW5HkVz5YJdo2xyvZasM/u2klTOD2HialsmQa5n2HoJM+Sabj4F9ao10EMpkOc7mQZDR4x6LTQFOOFq2VnKuik47d40hmc/OOjYAPI9EDFlrIsOHkArnXoh7S06EQs63ipOZmExBi1rAXN10qkujJ22MNqYoPdZMmUgTeSmbaubnrxTqlXy6hckpWzZKhTDuySNLn6yult9F7YGuPJcqVWN/HpyBcPZRfRNdj/B04gqcwfBV7Z2MLtKdQjWcjoAGpmNIVk3fwn7QM4cAwGLXPOyhRt0i10StGGNzu8hxdyhKYPAmo7tawDv5QRYcrLuK2XlpudTl9QA5Q42PS2k813drazcRSBFnNs5vI+C3jFLpmTbaslgI0QAuolamYIRKhtvbyUMI09o+X8KbYc8/wBvAX1KN0CZQo3d/aTsTRFV1M0g8nI0uDiWgwHGBaeSkkAIQhAC5KjdsGqRlpODbXdEnyWf7aw2OaS5uJreRI66ceShslKzUpXVj+D3p2hQsarasmwqsk9btIPupfC/E8i1Wi1x49m+IjWztfVRyRPFmkoVRwXxDwj/AJ+0pE/zskerC4KdwW28PV/h1qbjyzAO82m49FNkUSKFwFdUkAhCEB5q6HwK+esI0Cnx/ijLHg7MP+vqvoLFOhjieDSfQFYXsTBuqPwtD+Y5zwtWcL+IpsFuqxy+jfD7Ne3OwXZYSmDq4F5/uMt/9co8lNryxoAAAgCwHRelqlSoxbtgqL8RdmuDe2YJb/8AbfSwDTHK0K9JHGYcVKbmO0e0tPg4EfdGQjJ9g7LdXIDAC43vYWEmeX+VKbR3WrMwz6xDc9NuYU5JMfikttIEmBMwlvh2808TXou1y2nm10OA5c1oZFljDGmuzWUmmUjcPC0cRRc97GvNgWvaHNAiQQDxN/RWnDbGoUzLKVNpmbNGqo+7D/2LaFXDEwx7jkn+U96mftPQrR1fHqvgjIqfWjyQqfu/U/ZcZWwx+V5zU+gMlo9LeSuSoW/tJ1PE0K7ZaCMpdHdBa6RmdwJDzE/yqZ6siHfXyXwrKMdtjstpVv2dzQ1ru9eBMDtAeEZsyldpb+ZKZo1JpVXNgVJEFpt2jB5GOvosz2rs2jh3uY5tRzqgmlXz2dOhDdCJ1Gous8k09G2LG1fI2HEb7shopMNR7myADqYmG81V6fxQquqFnZMYSSBnnuluuYCDwjVUlu0v3lHs+52DWtqXs52bURxuEtvI9r8RUc0/M6esugkDzJVeUn7LShBLpE5tTfXEif8A5D4OoAayOgIGYDzT/cTd84l3bVZyzIHO9zf9XUDsXdt1UjMDGt1tGwcEKVFrQIstIxvZg5Vof02AAACABAHIDQL0hC1MwQhCA4QmuLwbXDRO0IClbV3dab5b81U9obsgyGtjrp52C1urRkKOxGz54KGiyZi+N2TWYRkIIj8U/aAozFkkZXUzP9Qc09YN/JbLidiTwhQ2N3bJ08z+iq8S3IzfBbZxVExTq1mNEWY4iw4ATHlCtOB+JWLYCHZasNmHsh2sAFzMonyCbbU3Ud16wS09dFBv3erU5hxItaCRCjtE9Mt1X4sVnCBhOzcAYPahwceFi2WjW1zpfmjhfi3iG/xqFEDnnLSfqR6KjY3E1WmBSdpdwMGNeHQxqon9mY5xL21WjXvVGD1lspbJUUaljvik/FRh8PRY11aWFxqF8AjvECG2DcxnkFHbvbvu2jVr9lV7AUoNN2UuILZbSAgiIySTP1tS9nmmwltEONSoMgdmnK0mXwIFyAGzwBdzTzA70YrAVAMM8NJb35GdpJJIlsxIEX1VdtFvyp10bjuXtivUDqGNpPp4mjZzsrhTqtBjtKbiId+GY5g8YFnWM7O+L2IBirRo1B0LqTvXvA+EBWjAfFTDO/i06tPrAePUGfZackZOL+C/IVZwO/uAqmBXDSP/ANGPpDyc9oafIqew2Op1P4dRj/6XB30Km7K0Uba4/ZdqMq/hqubPQPGR3/s2fNaAqR8UqH7qlUEgseR0gtzX8DTHqVP7sbZbicMyqDoMr5Ojm2M/XzVV1JotLuKZTfifT7LEUMQ0nMW5SP6HZmnx75HkFftj7QbXosqMMhwv0PEFYn8Rt5m19omm2XspDIcpB+WSXDgRLiPJLYTeerSourYWoQxsB7IAjRuYAiJuJ0VL4ys14cope0bRjdpUqMdrUYydMzgCfAalZ18U972ln7Jh3Mf2rJquBmAS0sDTEXAcSZkQI1tUcQ9lVjsSS+r2hAcXHOWOsQMztWm5HLTgoR1IZszRYCE5t+iPpqL7O7T2iatPDsqR+6Dxm5tkZQfME+a8Yao51FrnXguLCbnyvYaJnjqcnien2UlgMLUqNZSa35ZvylxPnqo43Rdz2N938O99UwJDSXEc44e6v+7O6Tqzw941Mm1hN1Mblbj9mwOqWkX5m8rQcPQaxoa0QAtFDuzGU+qQywGxmUgALwpGF1CuZghCEAIQhACEIQAhCEBwtXh1IFKIQEfidmtdwULjN2S/lHj9lakILM2xvw9c/SP/ACVd2p8Jn6jMf6StrXEJs+cmbr4vDlzaNN5cSPmBs0TI042nwTnB/DXGVnF9RpDnEkyOfJfQi6oonkzA6nwxxTB3WyY11Xhu42MpgTSNp4ud+gt/XFVwslTaPnirgH0yQ6nlPVpE+ANl2lQ7wgRflN44cf8AK+hHMB1APkudg3+VvoFX6X3LfVMk2ZsXH1hAc8sPCpVqZY6NMjnaEy3p3XxGEouqkB7RlNSCTcmHGAAGwI91tQEaLzWYHNIcAQdQRIPiFLxphZWmfOGLrdlUZGSpRqMa9rXQ4w6Q5rSBrma4W6Jzht0cXWY5tGmcjnS4uGUGNOF7H2W9U9l0BEUaVtP3bbcbWsnwaALCEjCiZ5eR89YbZ9eg+thnsINRjS0Rq5jge6R0lWLB/D3EvYD3Wk8CT72Ww9k2ZgSOMCV7ClQorLJdGNYb4bYx9Tv9kxg/5Ek9QIstB2DujTw7QJkjorKhXopbOALqEIQCEIQAhCEAIQhAf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2" name="Picture 28" descr="http://asiafeeds.net/images/poultry-run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3810000"/>
            <a:ext cx="3352800" cy="2714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2" descr="data:image/jpeg;base64,/9j/4AAQSkZJRgABAQAAAQABAAD/2wCEAAkGBxQTEhUUExQWFhQXFBcXFxYYGBcYFxgVFBQWFhUXFxcYHCggGBolHBUUITEhJSkrLi4uFx8zODMsNygtLisBCgoKDg0OGhAQGywkHyQsLCwsLCwsLCwsLCwsLCwsLCwsLCwsLCwsLCwsLCwsLCwsLCwsLCwsLCwsLCwsLCwsLP/AABEIAMIBAwMBIgACEQEDEQH/xAAcAAACAgMBAQAAAAAAAAAAAAAEBQMGAAECBwj/xAA9EAABAgQDBgIIBAUEAwAAAAABAAIDBBEhBTFRBhJBYXGBIpETMkKhscHR8AcUUuEVYnKy8SMzU8JzgoP/xAAZAQADAQEBAAAAAAAAAAAAAAABAgMABAX/xAAnEQACAgICAgICAgMBAAAAAAAAAQIRAxIhMRNBBFEiMhRhI3GBBf/aAAwDAQACEQMRAD8A8+nJGhytRBxsPJbUDJep4js+148NAdEpZs85tatquVtpnr45QmrTPOYTrbj8uB0XUR72CgNW8K3VyxHZUm7Qq5P4NEhi4NENkyvj44H+DTfpYbX+0PC8fzD6590eHVVS2ZmfRRaO9V4oevD75q1vFChNFcT4phsE0ojYEbdul8GIKXzWPipEgyLPIYsbXV/w2e9JDBFKUoTnfovF4M5QhWvY/EyIzodbOFRpXgq43TOP5ONSjf0MNqcArHESGPC8VcBkHg3IHOvmCq3OxfRu3XQYppxDCR5gL0Bs+fRvqQS06U+Z5riBiLTmAm/jY58s83LN/rJWUmJh7I0O4cO1CqViuzxr4DXqvdBNQ9AoXshm4ht7gKS+JCDvYjHE3+p89O2ejnJhKGkpIteai4X0WyWYbUF0M/ZCTeCDCF71FjfmnUFVJjPBJHn/AOHmIRIcSJQ+Cg3m8OvIr0HDptrwTvCmeapG1WxESXBiSjnlntN9odNQqXDn4kMFoLqnO5HmFzx8mKT9irBKT4PdsR/LxIJERzdxwpnqlOByEOCzchN3WcF45gUN8Waheke7dDq3JIFNBwXsESfDBW1AF1PJslZ1wwyXAdNuAoRdLI02SULDxT0tQOGa0w1NkuykrR0RxOP7DKXeUSFFKMCMBVIk5HUEqcFRMcpwFUg+wZwXNFI4LpsEm3FKx7JZF1HCuXHmm5AYRT1TnpQ/RJocMg0Nk6guD27hpWlv2RiTn2TwYouK13fgoY8wTRtLuGuVdUABuuuMjcIhsZjRUCrz7kRKCW4eylxdYgXTj9Vi3AaYgZIA8FO3CWouWiAgEUIIqDqDxRIiJ6RzgDMGYkm12zTXw6t4C45aq1ekUbrpZRTVFMWWWOSaPnnEcKMNxBFkyk5neYGu9duR/UPqr7tfs7UF7RVvEfp/ZeezUvummWhXJK1wz3sc1kjtEJEfgtueQFxKAlu8cwadaX+a4jREKKXZyYt092dniI7CGmo040VczKd4UNx7XEokp1R6lh5EQmrS1rs94UrbhVLZiAYMQtPY6jgUfIRxuAjlToT1THEpL08Lw+u0Vbz1FeapJNx4POVKackImR6lE+mskgeRY2INwVO6br5KB26KxzLxUxgxVX4EfJOJZ6aDI5YjaaeAzhwPQFUTbTZKHGrHYWtec2ilHHWmtldIURm7etTUEcCFQ9oJ10KKWVO7m2uiplnSI/HxOUqTpoq+H4e6C4u3b08kTMxzlVEzk2HgkECgvdKJX/UcADxpXuoa8Ud2O4u2PcEg7sMni417cE0l7IpmHgAAFQRYdCQqqNKkReTdtjGVdZT1S+TJR+9ZOiMuyVrkTAfZAMep2PTpk5IIDl1DdRAiKpWPWs2pYJNzXgA5jJGtgNFKAKuQItDZNpafte/RMpEJRojn20dYU+aGdfII6aiF4s004lDBr22FRUImTICFim9FzHmtLDFD2KxalIEQ/wDjJ/s+nloryxi8Wl41RnfMagjivS9kNoRGAhxDSKBY8HgcR/NqO/Rcc74Y/wArBzvH/pYhC5LHQkU0hdV5JpSivZyxg2LIkuSLqmbT7KBwL4VAeLeB6L0N8IlQPkQVzZcia4R14HLHK0zwpkMsD2kUId8v2QTm5r0X8Q8HDA2K2287dd1oSD7iqHEYAEkXaPVhNSVoBrdWjBogoCVWCLqz7MgV5/ROieXou0SKGQN7LxNHmU6wSfBAVa2keRJ1P62fH78ku2dxUgi/FFSqRz+LfHf9lk2sw7dcIrRZ9ncncD3+SSMhq8Qi2NCLHcR7+B81SxBMOI5jvWBofqjNK7Bhm3Gn2iaC2mfmmUGLQ9kIxwU7HJdRnK+wtk7Q65i6R7by7I0Pfhgte0Za6iqYEgFCOeDUFaXVAhUZbI8bn8VIaRW6l2LxmkwxjxUF1B14JttJseXRnPhnwuuRoeiVSeBGHGhuGYe34qa1XB1zk59dHsMtNb1K2KjL6uNdUNLercVU7YdiaHsqo5JJJhu+0DMIeLMaJfEi1WxDcbg1WtsygkMIUeqmfGoEugOPVFuIoEyYslTOocRTwnoVimhrUBsZQXIyG5K4b0bBiJ0QkhpBa4g0dTlVcRA82NTRRw3Itu6N01rqPgnIt0Chq0jzLg3osWo2x88QYlEygR7ggkEXBFiCMiClYai4DyM1ynq2epbJ7RiNSFFNIoFjkHgcR/NqO45WxpXiMONxBoRcEWIIyIPBegbM7UekAhxiBEGTsg8a8ncvLkkvxVnPPF7RcVhh6oVkzzWPm1PzQ9kfHIQ/iDLb0oSPYc13apaf7l5FHBXtGKb0WG9hyc0jzC8gjwaVBzBIPUG6OPKp3R6Hx1rGmKHi6sOzZo4dQlbYNSArVgGHEGw7m1O/0VqNlkkhpteaSVTS72U48Tx+mipEnN7pBVy/EOYDJA1iNJMSGANfFWgJzNKm3AFeZQJ3S60lyb4z/Cj2PZrGg4C9002gw70rfSs9douNW6dQvKcCxBzHDgvUsEnN4UNwRQi108XapkM2Pxy2iVh8wW0zW2zjtUTtLh5gxPD/ALb7t5at7JdLvpQqbtOi8acbQ6hRC5tDYoKLLkcVjpqi6gTG9Xgm4ZH8lyCRpc6oaXwyrq53t1TkhtLkfeqkly1t9PelcV7N5GMJPDgGEnMXup4MagsQAk8fEHU0B+C7dGo0dFRTISxv2cY9uktLQAbg0tXQpQ1x4LI8cvda9FsA6pXzydEFrGmTy773RboiW+kW3RVk6A42xjDeFMIiWQ5hTCKmTJuIybFRMCOkojLqHNLbUDSy0QZhFwoqq8GcTOWmKorITliHgjHVbQ7IbiK0WJ90S0PF8TkDAiljjzB5KDIK5YrChRnl72h16DohxIS/GDXo94+alji5Ruz0PkzWLI419FZgxAOKKESoT5mHSf8AwPHSM75tKlZg0meEw3/3YfixN42SXyI/2VSJiceCS5sR9KcCaDqExwjbCdNw4PaKVDmj4hPxgMqR/uRh1aw/MLY2Vgbm5DmC0VJvBBz6REngj7Q0/kxaA53bqK2zAx7v6aNHQ71SqpNzzoj3Pc0AucSQ2tKnNWZ2wNbicb3hPHwcVCdgooymYJ6+lH/QrLCo8pDY82Neyul9DVW/Z+eDt0OIHavuS1+xUx/yQD/9CP7mhGYVgkxBOUM9I0L5uWpofLPHONWi5zWFwZqC+C9u82I2hcbkHg5tciDcFeFzUg+WjvgxBRzHUNrEey4ciKEdV7zhUy4Cjg0H+pjv7SVWvxN2Z/MwhMQQTGhim60VMSH+mgvvAmo6kcVSrRy4Z6Tp9Hn0tEFlftlsSyBK8/lsMmAPFAjN6w3j4hMZKK+GRUEUPEEKXKZ6MoRyRqz1/GZQTEuQPWAq08x9cl5yY1LHMK77MYp6RtONFWtosFeZlzm0a1wDu5qDbqKpsnKTRyYH424TAYkbJZCmOCJgYRbxRPIfutQsIO/4neHhTMpNZMo8uM5Y8kgVzTIuAsho0JrMuHFLo09eyWT14BFb8oZR3iov2XWIxqCiVipvktxYu9Y5ophcVZ0COC3voQRCFt0ZHY2pM6KuRFQjnrRek2H1DPzC6EylzowCgiTfNLubSxu6aWmzQSN06BmULG2hhs5nklcpPodQSLpKxSTZORPMg033Au4Cq86wqdm5o0hN3G/qy969E2f2bhsbWK0Roh9p9SB0bl3Sp0+SeXVD6WnXOaCMiNFiYS7C1oDbACwosVVKVdnC9b6PMXP8I6rgRUPEi5feajMVdGHiCOn/ANJ7fIlQY2KpmTCXelWCLzVbOGhwyaRLJoJCIq7bGWDqWNk2tib5qvCa+K7E0tYVEdmaUD5kJUZlciOkbHUBn6ULprgUsZHF7hTQ441CFh0QcHUyJCmEw/8AW6n9R+qAbFbqPNSelGoS7M2iC2z0QGz3VH8xXMWeiOu5wNLCoB95FUGXt1XJigca/f7obMPiCHRf5RfiN4fOnuURdzeO4dTtQfFSQ3gml0wZhjiKgEcih2amivz0q93qvryPhJ+I965hSIY0Fwvrwr1CexZBwzCh9DTUJeEx1llVCiNHsgnRhqns9g7Ht/S/UZd25eVFVJzBphpIO7Tgamh9yVstBxZOZjO6FfNc0N/D4uo8ioI2HxNa9v3Qcl9lUHGeaBUlATOOtGRQMTBI7zS56IuU2Djv9ayTaC7YehdHx3QoCJiz3ZVV+w/8Nm233E8h8yrXhew0vCodwEreWHpWI517PH5DB5qYPha6mpsPNXjZ/wDDkCjox3jp7P7r0yXkGNFAAAOSKawBJLJJ8dE3kAMNwlsNoAAAHb3Jmyy4LkRBZQbxy+KEItukSnL7JmwDqsQ75y+YW10/4iP5njzowuUPGnWtFSaIGLM2oEjnCSeKsn6KNObcn7HMTHG+y0nmbIiUxMO4UVahNsi5MkOqix1CNFraDSouumFxKFhTGikEVKpA8QYG2uVvIVQkSOshxb1Kaw6IMaCaUFa5aeaLhYcPbdemTbe8qGBFOdPojYUTtz6Ik3/RFEwxos0kHnfLp0Q4kn1oEfHmm2NQTxHUX6jkg3zrd43AHw+ys6DFNhMGVaDQuDulaHp++i3NS7W1vwsRceVbIeDNiufFPIMhEijIhpHtDXqa8BeqFWZvVleFTWnDNNsJw4xM2eH9Tqjy18k4ksFhwb03nam/lomrRZLqNLJ9A2HYSxlKCrtefLRNTAIzCggRd1wI4JnMvJobUIzJGXyTxSohJuxeWA2pVc/w+H7QF9K/IqGcxNjKgeI68B9UPKzLnmvDVc2TKk6StnRHBJx2fCJZzA7VhHe/lNMuRSWJh8Z5LNynAl1qHlqrQyKQLefNSNiXvevT4qiVrlURpor8PZtnFFw8Dhj2QnRZotthoeNL0DyS+xbDwqGMmDsLohmFs0oj2hdBFYo+0L5JfYK2QaMrLZlBqiCsJR8UPoXeX2CmUOvuWnSh1HvRDnrkFDwQ+hvJIEdLPFwRXRRugxnHxV+XZNIbac1JVb+PF8Js3maFYkDofP8AdYm1Vpb+LAHnkfMgmBepA7qJk8xxI3hbX5KvVPFYEzR0J0P483DrQkVXBjg5P8ikJK22IQarKI2w5DXk5k90XAZEFqnzQsjHBFUc2Ks2VirC2seONe6aw5CIA02NQDnl1QkhDL88lZZWXqRU3WVsWVLsA/KRnDw06VpTTNSwZAFn+5R/EEVHQEfFO4bBz7FdwZaG21NNba1B4oi7R9COLg7zQMNXUvXLtStO6a4dsq2xjOJPFoNGnS+aaMm2gUAA6LGTVcrBHg20mvoYyMpChH/ThtadQBXzzRzo1UtgxFMYiojnlHkk41XYi0QZj+WqWYjjcNtmmp5ZKc5KPJbHilN0kO4s6AL2CWx8VLzuty95VfbNvjPoO+gHNPpKC2GNTxPH9guXaU/9Hf4YYVcuWGSsoBd1zzyCOh8gh4IJ6IiOXM3RqK62VlGlZxzyOUqYzkmNoa+tS1cl29gBuPp2S6XiHyKczDSWgupWnQqsXaOSfEgd0Yfdh7lK05HVCvhUBPJZBj1b0St/YXFNWgveWqocxe64MU6FCxdQoxFxvd1C1pNzYIhnJFMDRgh6+S6EP/CkC2EwtkdaLve1WFtVwWrGJKrFHdYjbAfKJleS5dLFWFspXguvyI0r8Fzbs79SrOlio3QSrcMJr08gt/whnMo+UOqFEtC8LS3gBXr9M00lpYZuK2MKINQeyXYjJxgTuk004pvJFgUJLhMssrOw2kNqAAncnNMNPEKLyKMIgNyfMovDMWiQjerm6E8OSZp9phil07Pb4UFrhVhNsxUfFAzUyakcUsw7EG+iaQbEVHdRRJoE1r71Nzt0NjxuxlDj1spxM7vDzSR2JsaPWFeV0HGxz9I7n6I7pF1hlL0W1k+Rxoh5naFreO8eWXmqRMYm52Z+nkg4k5WyR5Jejph8KHcizT20D32JoNBkoJCDEjmjBRvF5yHTU8lNgOykSIA+M1zW8GZEj+bTorvAkNxoADWgZDIBaOJy5Zsvy8eFa4+wWQk2wm7rbnieJOpR0FhPRdthtbc36Lh82chlorKKR5ksspuxjDiAUAXEWYuhm1N1O5raGpNQLaV58lSuCPCYVDiVNQBdTx4xtSh+KWwJwAOGZPHShUsOMTdK6G15th3pjxKwO5oQvK215WsFBwcFN6UCzaiueR7IFgdosjnoO9UbBSboayrq15ffmpi3707cEok5/dtn96o+FOVztzRUotE5wkmF7mij3aZrYjtWRL3CLSJcmBy3VctXVEpjW4sXR+8liJjwv8gcyPP6LoS54N7n5BWz8kO/O/8AhbMqPv6riO7YqRl3cQt+jons2AMhU/fmq/OvNbmg0Sjp2Y54HNBzbai9uS2IpPqjuoYkE5k15cEGUiJpuVByulUeSPBWd7eg+9EJNQx0+K0ZtFKTIcFxL0cP0b3UofDXKhvSvWvmi48exSOagHSg5qBs29o3Tce9W1UuTKWo0fMFcGOljpkngpoDIj8mnqUdEuyizBToqnwY70zCAvSI1x6NIJ+C4g4KfWiOJGgsmuARGQ4w8AA106pdl6H8smmeqx8R0QEbEClMWdQkWZKHkbOaHx0h2J06omDNDiVVhN3tmmsi2tyVSE7NlxqK5HQnK5LC8uzPZQMcBoOax02BknlKuzmS54QdCbTQc0R6Vo4pI6eqonzfNTeT6HWJvssf5oLl04q7+bXTZtJ5WP8Ax6Hbp7muHzp1SYzKwTCDkWjiSHDZi6Zy8aoS7DMNEVm9v0dW1qiiMgyb4bgHCo4EZHuqY7XPohllB2r5Q0gvTCAahKqj0gYDm2tae5MZciljWv32V9uaOGS4sJyWlyu2hEmbBWLKhYsA8/MbgL/en1UUS+Z7D6qcQjxtyC7awDId1xnYqFsSWcRTIIQ4Q05+/wC7p9uV+7KKIwdfvVLQVJiV8ixosPvok+Isa3l8VaI8EkW80lnZDz9/YcECkWVt/ZvM5oZzRp3OfZOYuDOzy65rmDgsRxo0LcD7Cj8oOP7rG4GYnqtorfKbNUoXmvJOpbDGtW5N5EUqV2VDfXz0TOFhTGjK6sM1LC5Saai0qpS2seM7FU/AA6/eZSGPiDWeEjuAnczV2eSQ4lBB0pr95psfDKbcGSeN+INNS026JpOxS1ozuVUWuDDlaqt8tNw4oaW0IGfWl7Lo8afRvNryS4ZHb0PNOoc1RIpp7dPJDibI41HvWcXHoXZZHbLLEn0M6cSIz41XUCMHODd4CtqlSbbKxxpIdCbWzNKF2FEAeInshjKOrQJvHMyyY30xgI/NcmbpxWpTCibuKPEhDHBFYZMV/IhHjsXibvmu3TLgR4XdSCAVY8KgQGkFzbi4Ip9/5VgxaZhTDA3dq4EFrst0DOo6WVF8VtdkJfPSl+pW5GddCIqbfVWqRxEPB+aqmLSgIdu3ypTWqzCXRB6xoB50QSlilx0Tnrmht7LpBaDEBGYFPmmEMaBA4RLnd3iCK5A505pnWisueTilxwdMFM1hfVRk1WNKaxDtaXO8tomKaW1+7LReOvwXLQT92UgAC5KOmzGgu6eQ/dbc0DPNafF7BRg1yuVg8mol+Q96hZAB9UVKMbL8XeQ+qkaaWFAgEFGHj2r8kQ2G1osB9/Fd7yje7/CVhs2SEPEfTktPjUSqemSRnQIBRxPztrFVuamzW11k/N1NAe6XmMlKrgmiPPEoGLD3ufwC3Ei1yXbIeuWn1KNUOmJJ6XzAvqeCFw2aMF55qwxmg2AQsTCWuz++6rDJXDNJWdfxVrs7LlswDkQhn4Fo4/eigdgTuDin3i/YFaJJyYGqWxZskimQv31Rv8EIzJJQkeW3bIxcbH3lR6bgGIh8BhOl9a8Uf+ZYPZCoey86Q1zDwuO/+E3M7RNvXBzPFciy/nQeS3BG8c1WWz/NSNxCmRQeUPhfotX5qG00pWnNcxMVJsKNHLj1KrAnua4i4q1tib6C5PZI8rCsC9lxko28QrRhGGg+MjoOnFINkMLe8CLFbut4NOZ66K6tPDgmjLZcnPl/F0ibf4Baqo60XDppg9oedemXRVIE9VzvKAxhxI7nTXzHmt+kFKkjOmYzpWnksElH3ZaURmm6jzWLUArJyHRcNyWLFCXZddHLyjoA8IW1iRdhfRw9bYLrFiASNygJ8KxYh7CARPWSbGjmtLErHXoRhorkh5toosWLFDuUaN3JRzmZ6LFiyC+yOF6qkhZ9lixYYwFYFixABxEPhPVJpoLFiaPYyNYPm5MHlYsVpC+zTSuqrFiVlEQx3GmZTj8PITXTNXAOPMA/FaWJZfqCf6nuEuPgpCsWK55TMeLeSEiMFxQcP+yxYmCjl48Lv6XHv9geSkc0UAoKW+CxYiujAJuTX9Tvc4gLFixXXRF9n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34" descr="data:image/jpeg;base64,/9j/4AAQSkZJRgABAQAAAQABAAD/2wCEAAkGBxQTEhUUExQWFhQXFBcXFxYYGBcYFxgVFBQWFhUXFxcYHCggGBolHBUUITEhJSkrLi4uFx8zODMsNygtLisBCgoKDg0OGhAQGywkHyQsLCwsLCwsLCwsLCwsLCwsLCwsLCwsLCwsLCwsLCwsLCwsLCwsLCwsLCwsLCwsLCwsLP/AABEIAMIBAwMBIgACEQEDEQH/xAAcAAACAgMBAQAAAAAAAAAAAAAEBQMGAAECBwj/xAA9EAABAgQDBgIIBAUEAwAAAAABAAIDBBEhBTFRBhJBYXGBIpETMkKhscHR8AcUUuEVYnKy8SMzU8JzgoP/xAAZAQADAQEBAAAAAAAAAAAAAAABAgMABAX/xAAnEQACAgICAgICAgMBAAAAAAAAAQIRAxIhMRNBBFEiMhRhI3GBBf/aAAwDAQACEQMRAD8A8+nJGhytRBxsPJbUDJep4js+148NAdEpZs85tatquVtpnr45QmrTPOYTrbj8uB0XUR72CgNW8K3VyxHZUm7Qq5P4NEhi4NENkyvj44H+DTfpYbX+0PC8fzD6590eHVVS2ZmfRRaO9V4oevD75q1vFChNFcT4phsE0ojYEbdul8GIKXzWPipEgyLPIYsbXV/w2e9JDBFKUoTnfovF4M5QhWvY/EyIzodbOFRpXgq43TOP5ONSjf0MNqcArHESGPC8VcBkHg3IHOvmCq3OxfRu3XQYppxDCR5gL0Bs+fRvqQS06U+Z5riBiLTmAm/jY58s83LN/rJWUmJh7I0O4cO1CqViuzxr4DXqvdBNQ9AoXshm4ht7gKS+JCDvYjHE3+p89O2ejnJhKGkpIteai4X0WyWYbUF0M/ZCTeCDCF71FjfmnUFVJjPBJHn/AOHmIRIcSJQ+Cg3m8OvIr0HDptrwTvCmeapG1WxESXBiSjnlntN9odNQqXDn4kMFoLqnO5HmFzx8mKT9irBKT4PdsR/LxIJERzdxwpnqlOByEOCzchN3WcF45gUN8Waheke7dDq3JIFNBwXsESfDBW1AF1PJslZ1wwyXAdNuAoRdLI02SULDxT0tQOGa0w1NkuykrR0RxOP7DKXeUSFFKMCMBVIk5HUEqcFRMcpwFUg+wZwXNFI4LpsEm3FKx7JZF1HCuXHmm5AYRT1TnpQ/RJocMg0Nk6guD27hpWlv2RiTn2TwYouK13fgoY8wTRtLuGuVdUABuuuMjcIhsZjRUCrz7kRKCW4eylxdYgXTj9Vi3AaYgZIA8FO3CWouWiAgEUIIqDqDxRIiJ6RzgDMGYkm12zTXw6t4C45aq1ekUbrpZRTVFMWWWOSaPnnEcKMNxBFkyk5neYGu9duR/UPqr7tfs7UF7RVvEfp/ZeezUvummWhXJK1wz3sc1kjtEJEfgtueQFxKAlu8cwadaX+a4jREKKXZyYt092dniI7CGmo040VczKd4UNx7XEokp1R6lh5EQmrS1rs94UrbhVLZiAYMQtPY6jgUfIRxuAjlToT1THEpL08Lw+u0Vbz1FeapJNx4POVKackImR6lE+mskgeRY2INwVO6br5KB26KxzLxUxgxVX4EfJOJZ6aDI5YjaaeAzhwPQFUTbTZKHGrHYWtec2ilHHWmtldIURm7etTUEcCFQ9oJ10KKWVO7m2uiplnSI/HxOUqTpoq+H4e6C4u3b08kTMxzlVEzk2HgkECgvdKJX/UcADxpXuoa8Ud2O4u2PcEg7sMni417cE0l7IpmHgAAFQRYdCQqqNKkReTdtjGVdZT1S+TJR+9ZOiMuyVrkTAfZAMep2PTpk5IIDl1DdRAiKpWPWs2pYJNzXgA5jJGtgNFKAKuQItDZNpafte/RMpEJRojn20dYU+aGdfII6aiF4s004lDBr22FRUImTICFim9FzHmtLDFD2KxalIEQ/wDjJ/s+nloryxi8Wl41RnfMagjivS9kNoRGAhxDSKBY8HgcR/NqO/Rcc74Y/wArBzvH/pYhC5LHQkU0hdV5JpSivZyxg2LIkuSLqmbT7KBwL4VAeLeB6L0N8IlQPkQVzZcia4R14HLHK0zwpkMsD2kUId8v2QTm5r0X8Q8HDA2K2287dd1oSD7iqHEYAEkXaPVhNSVoBrdWjBogoCVWCLqz7MgV5/ROieXou0SKGQN7LxNHmU6wSfBAVa2keRJ1P62fH78ku2dxUgi/FFSqRz+LfHf9lk2sw7dcIrRZ9ncncD3+SSMhq8Qi2NCLHcR7+B81SxBMOI5jvWBofqjNK7Bhm3Gn2iaC2mfmmUGLQ9kIxwU7HJdRnK+wtk7Q65i6R7by7I0Pfhgte0Za6iqYEgFCOeDUFaXVAhUZbI8bn8VIaRW6l2LxmkwxjxUF1B14JttJseXRnPhnwuuRoeiVSeBGHGhuGYe34qa1XB1zk59dHsMtNb1K2KjL6uNdUNLercVU7YdiaHsqo5JJJhu+0DMIeLMaJfEi1WxDcbg1WtsygkMIUeqmfGoEugOPVFuIoEyYslTOocRTwnoVimhrUBsZQXIyG5K4b0bBiJ0QkhpBa4g0dTlVcRA82NTRRw3Itu6N01rqPgnIt0Chq0jzLg3osWo2x88QYlEygR7ggkEXBFiCMiClYai4DyM1ynq2epbJ7RiNSFFNIoFjkHgcR/NqO45WxpXiMONxBoRcEWIIyIPBegbM7UekAhxiBEGTsg8a8ncvLkkvxVnPPF7RcVhh6oVkzzWPm1PzQ9kfHIQ/iDLb0oSPYc13apaf7l5FHBXtGKb0WG9hyc0jzC8gjwaVBzBIPUG6OPKp3R6Hx1rGmKHi6sOzZo4dQlbYNSArVgGHEGw7m1O/0VqNlkkhpteaSVTS72U48Tx+mipEnN7pBVy/EOYDJA1iNJMSGANfFWgJzNKm3AFeZQJ3S60lyb4z/Cj2PZrGg4C9002gw70rfSs9douNW6dQvKcCxBzHDgvUsEnN4UNwRQi108XapkM2Pxy2iVh8wW0zW2zjtUTtLh5gxPD/ALb7t5at7JdLvpQqbtOi8acbQ6hRC5tDYoKLLkcVjpqi6gTG9Xgm4ZH8lyCRpc6oaXwyrq53t1TkhtLkfeqkly1t9PelcV7N5GMJPDgGEnMXup4MagsQAk8fEHU0B+C7dGo0dFRTISxv2cY9uktLQAbg0tXQpQ1x4LI8cvda9FsA6pXzydEFrGmTy773RboiW+kW3RVk6A42xjDeFMIiWQ5hTCKmTJuIybFRMCOkojLqHNLbUDSy0QZhFwoqq8GcTOWmKorITliHgjHVbQ7IbiK0WJ90S0PF8TkDAiljjzB5KDIK5YrChRnl72h16DohxIS/GDXo94+alji5Ruz0PkzWLI419FZgxAOKKESoT5mHSf8AwPHSM75tKlZg0meEw3/3YfixN42SXyI/2VSJiceCS5sR9KcCaDqExwjbCdNw4PaKVDmj4hPxgMqR/uRh1aw/MLY2Vgbm5DmC0VJvBBz6REngj7Q0/kxaA53bqK2zAx7v6aNHQ71SqpNzzoj3Pc0AucSQ2tKnNWZ2wNbicb3hPHwcVCdgooymYJ6+lH/QrLCo8pDY82Neyul9DVW/Z+eDt0OIHavuS1+xUx/yQD/9CP7mhGYVgkxBOUM9I0L5uWpofLPHONWi5zWFwZqC+C9u82I2hcbkHg5tciDcFeFzUg+WjvgxBRzHUNrEey4ciKEdV7zhUy4Cjg0H+pjv7SVWvxN2Z/MwhMQQTGhim60VMSH+mgvvAmo6kcVSrRy4Z6Tp9Hn0tEFlftlsSyBK8/lsMmAPFAjN6w3j4hMZKK+GRUEUPEEKXKZ6MoRyRqz1/GZQTEuQPWAq08x9cl5yY1LHMK77MYp6RtONFWtosFeZlzm0a1wDu5qDbqKpsnKTRyYH424TAYkbJZCmOCJgYRbxRPIfutQsIO/4neHhTMpNZMo8uM5Y8kgVzTIuAsho0JrMuHFLo09eyWT14BFb8oZR3iov2XWIxqCiVipvktxYu9Y5ophcVZ0COC3voQRCFt0ZHY2pM6KuRFQjnrRek2H1DPzC6EylzowCgiTfNLubSxu6aWmzQSN06BmULG2hhs5nklcpPodQSLpKxSTZORPMg033Au4Cq86wqdm5o0hN3G/qy969E2f2bhsbWK0Roh9p9SB0bl3Sp0+SeXVD6WnXOaCMiNFiYS7C1oDbACwosVVKVdnC9b6PMXP8I6rgRUPEi5feajMVdGHiCOn/ANJ7fIlQY2KpmTCXelWCLzVbOGhwyaRLJoJCIq7bGWDqWNk2tib5qvCa+K7E0tYVEdmaUD5kJUZlciOkbHUBn6ULprgUsZHF7hTQ441CFh0QcHUyJCmEw/8AW6n9R+qAbFbqPNSelGoS7M2iC2z0QGz3VH8xXMWeiOu5wNLCoB95FUGXt1XJigca/f7obMPiCHRf5RfiN4fOnuURdzeO4dTtQfFSQ3gml0wZhjiKgEcih2amivz0q93qvryPhJ+I965hSIY0Fwvrwr1CexZBwzCh9DTUJeEx1llVCiNHsgnRhqns9g7Ht/S/UZd25eVFVJzBphpIO7Tgamh9yVstBxZOZjO6FfNc0N/D4uo8ioI2HxNa9v3Qcl9lUHGeaBUlATOOtGRQMTBI7zS56IuU2Djv9ayTaC7YehdHx3QoCJiz3ZVV+w/8Nm233E8h8yrXhew0vCodwEreWHpWI517PH5DB5qYPha6mpsPNXjZ/wDDkCjox3jp7P7r0yXkGNFAAAOSKawBJLJJ8dE3kAMNwlsNoAAAHb3Jmyy4LkRBZQbxy+KEItukSnL7JmwDqsQ75y+YW10/4iP5njzowuUPGnWtFSaIGLM2oEjnCSeKsn6KNObcn7HMTHG+y0nmbIiUxMO4UVahNsi5MkOqix1CNFraDSouumFxKFhTGikEVKpA8QYG2uVvIVQkSOshxb1Kaw6IMaCaUFa5aeaLhYcPbdemTbe8qGBFOdPojYUTtz6Ik3/RFEwxos0kHnfLp0Q4kn1oEfHmm2NQTxHUX6jkg3zrd43AHw+ys6DFNhMGVaDQuDulaHp++i3NS7W1vwsRceVbIeDNiufFPIMhEijIhpHtDXqa8BeqFWZvVleFTWnDNNsJw4xM2eH9Tqjy18k4ksFhwb03nam/lomrRZLqNLJ9A2HYSxlKCrtefLRNTAIzCggRd1wI4JnMvJobUIzJGXyTxSohJuxeWA2pVc/w+H7QF9K/IqGcxNjKgeI68B9UPKzLnmvDVc2TKk6StnRHBJx2fCJZzA7VhHe/lNMuRSWJh8Z5LNynAl1qHlqrQyKQLefNSNiXvevT4qiVrlURpor8PZtnFFw8Dhj2QnRZotthoeNL0DyS+xbDwqGMmDsLohmFs0oj2hdBFYo+0L5JfYK2QaMrLZlBqiCsJR8UPoXeX2CmUOvuWnSh1HvRDnrkFDwQ+hvJIEdLPFwRXRRugxnHxV+XZNIbac1JVb+PF8Js3maFYkDofP8AdYm1Vpb+LAHnkfMgmBepA7qJk8xxI3hbX5KvVPFYEzR0J0P483DrQkVXBjg5P8ikJK22IQarKI2w5DXk5k90XAZEFqnzQsjHBFUc2Ks2VirC2seONe6aw5CIA02NQDnl1QkhDL88lZZWXqRU3WVsWVLsA/KRnDw06VpTTNSwZAFn+5R/EEVHQEfFO4bBz7FdwZaG21NNba1B4oi7R9COLg7zQMNXUvXLtStO6a4dsq2xjOJPFoNGnS+aaMm2gUAA6LGTVcrBHg20mvoYyMpChH/ThtadQBXzzRzo1UtgxFMYiojnlHkk41XYi0QZj+WqWYjjcNtmmp5ZKc5KPJbHilN0kO4s6AL2CWx8VLzuty95VfbNvjPoO+gHNPpKC2GNTxPH9guXaU/9Hf4YYVcuWGSsoBd1zzyCOh8gh4IJ6IiOXM3RqK62VlGlZxzyOUqYzkmNoa+tS1cl29gBuPp2S6XiHyKczDSWgupWnQqsXaOSfEgd0Yfdh7lK05HVCvhUBPJZBj1b0St/YXFNWgveWqocxe64MU6FCxdQoxFxvd1C1pNzYIhnJFMDRgh6+S6EP/CkC2EwtkdaLve1WFtVwWrGJKrFHdYjbAfKJleS5dLFWFspXguvyI0r8Fzbs79SrOlio3QSrcMJr08gt/whnMo+UOqFEtC8LS3gBXr9M00lpYZuK2MKINQeyXYjJxgTuk004pvJFgUJLhMssrOw2kNqAAncnNMNPEKLyKMIgNyfMovDMWiQjerm6E8OSZp9phil07Pb4UFrhVhNsxUfFAzUyakcUsw7EG+iaQbEVHdRRJoE1r71Nzt0NjxuxlDj1spxM7vDzSR2JsaPWFeV0HGxz9I7n6I7pF1hlL0W1k+Rxoh5naFreO8eWXmqRMYm52Z+nkg4k5WyR5Jejph8KHcizT20D32JoNBkoJCDEjmjBRvF5yHTU8lNgOykSIA+M1zW8GZEj+bTorvAkNxoADWgZDIBaOJy5Zsvy8eFa4+wWQk2wm7rbnieJOpR0FhPRdthtbc36Lh82chlorKKR5ksspuxjDiAUAXEWYuhm1N1O5raGpNQLaV58lSuCPCYVDiVNQBdTx4xtSh+KWwJwAOGZPHShUsOMTdK6G15th3pjxKwO5oQvK215WsFBwcFN6UCzaiueR7IFgdosjnoO9UbBSboayrq15ffmpi3707cEok5/dtn96o+FOVztzRUotE5wkmF7mij3aZrYjtWRL3CLSJcmBy3VctXVEpjW4sXR+8liJjwv8gcyPP6LoS54N7n5BWz8kO/O/8AhbMqPv6riO7YqRl3cQt+jons2AMhU/fmq/OvNbmg0Sjp2Y54HNBzbai9uS2IpPqjuoYkE5k15cEGUiJpuVByulUeSPBWd7eg+9EJNQx0+K0ZtFKTIcFxL0cP0b3UofDXKhvSvWvmi48exSOagHSg5qBs29o3Tce9W1UuTKWo0fMFcGOljpkngpoDIj8mnqUdEuyizBToqnwY70zCAvSI1x6NIJ+C4g4KfWiOJGgsmuARGQ4w8AA106pdl6H8smmeqx8R0QEbEClMWdQkWZKHkbOaHx0h2J06omDNDiVVhN3tmmsi2tyVSE7NlxqK5HQnK5LC8uzPZQMcBoOax02BknlKuzmS54QdCbTQc0R6Vo4pI6eqonzfNTeT6HWJvssf5oLl04q7+bXTZtJ5WP8Ax6Hbp7muHzp1SYzKwTCDkWjiSHDZi6Zy8aoS7DMNEVm9v0dW1qiiMgyb4bgHCo4EZHuqY7XPohllB2r5Q0gvTCAahKqj0gYDm2tae5MZciljWv32V9uaOGS4sJyWlyu2hEmbBWLKhYsA8/MbgL/en1UUS+Z7D6qcQjxtyC7awDId1xnYqFsSWcRTIIQ4Q05+/wC7p9uV+7KKIwdfvVLQVJiV8ixosPvok+Isa3l8VaI8EkW80lnZDz9/YcECkWVt/ZvM5oZzRp3OfZOYuDOzy65rmDgsRxo0LcD7Cj8oOP7rG4GYnqtorfKbNUoXmvJOpbDGtW5N5EUqV2VDfXz0TOFhTGjK6sM1LC5Saai0qpS2seM7FU/AA6/eZSGPiDWeEjuAnczV2eSQ4lBB0pr95psfDKbcGSeN+INNS026JpOxS1ozuVUWuDDlaqt8tNw4oaW0IGfWl7Lo8afRvNryS4ZHb0PNOoc1RIpp7dPJDibI41HvWcXHoXZZHbLLEn0M6cSIz41XUCMHODd4CtqlSbbKxxpIdCbWzNKF2FEAeInshjKOrQJvHMyyY30xgI/NcmbpxWpTCibuKPEhDHBFYZMV/IhHjsXibvmu3TLgR4XdSCAVY8KgQGkFzbi4Ip9/5VgxaZhTDA3dq4EFrst0DOo6WVF8VtdkJfPSl+pW5GddCIqbfVWqRxEPB+aqmLSgIdu3ypTWqzCXRB6xoB50QSlilx0Tnrmht7LpBaDEBGYFPmmEMaBA4RLnd3iCK5A505pnWisueTilxwdMFM1hfVRk1WNKaxDtaXO8tomKaW1+7LReOvwXLQT92UgAC5KOmzGgu6eQ/dbc0DPNafF7BRg1yuVg8mol+Q96hZAB9UVKMbL8XeQ+qkaaWFAgEFGHj2r8kQ2G1osB9/Fd7yje7/CVhs2SEPEfTktPjUSqemSRnQIBRxPztrFVuamzW11k/N1NAe6XmMlKrgmiPPEoGLD3ufwC3Ei1yXbIeuWn1KNUOmJJ6XzAvqeCFw2aMF55qwxmg2AQsTCWuz++6rDJXDNJWdfxVrs7LlswDkQhn4Fo4/eigdgTuDin3i/YFaJJyYGqWxZskimQv31Rv8EIzJJQkeW3bIxcbH3lR6bgGIh8BhOl9a8Uf+ZYPZCoey86Q1zDwuO/+E3M7RNvXBzPFciy/nQeS3BG8c1WWz/NSNxCmRQeUPhfotX5qG00pWnNcxMVJsKNHLj1KrAnua4i4q1tib6C5PZI8rCsC9lxko28QrRhGGg+MjoOnFINkMLe8CLFbut4NOZ66K6tPDgmjLZcnPl/F0ibf4Baqo60XDppg9oedemXRVIE9VzvKAxhxI7nTXzHmt+kFKkjOmYzpWnksElH3ZaURmm6jzWLUArJyHRcNyWLFCXZddHLyjoA8IW1iRdhfRw9bYLrFiASNygJ8KxYh7CARPWSbGjmtLErHXoRhorkh5toosWLFDuUaN3JRzmZ6LFiyC+yOF6qkhZ9lixYYwFYFixABxEPhPVJpoLFiaPYyNYPm5MHlYsVpC+zTSuqrFiVlEQx3GmZTj8PITXTNXAOPMA/FaWJZfqCf6nuEuPgpCsWK55TMeLeSEiMFxQcP+yxYmCjl48Lv6XHv9geSkc0UAoKW+CxYiujAJuTX9Tvc4gLFixXXRF9n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36" descr="data:image/jpeg;base64,/9j/4AAQSkZJRgABAQAAAQABAAD/2wCEAAkGBxQTEhUUExQWFhQXFBcXFxYYGBcYFxgVFBQWFhUXFxcYHCggGBolHBUUITEhJSkrLi4uFx8zODMsNygtLisBCgoKDg0OGhAQGywkHyQsLCwsLCwsLCwsLCwsLCwsLCwsLCwsLCwsLCwsLCwsLCwsLCwsLCwsLCwsLCwsLCwsLP/AABEIAMIBAwMBIgACEQEDEQH/xAAcAAACAgMBAQAAAAAAAAAAAAAEBQMGAAECBwj/xAA9EAABAgQDBgIIBAUEAwAAAAABAAIDBBEhBTFRBhJBYXGBIpETMkKhscHR8AcUUuEVYnKy8SMzU8JzgoP/xAAZAQADAQEBAAAAAAAAAAAAAAABAgMABAX/xAAnEQACAgICAgICAgMBAAAAAAAAAQIRAxIhMRNBBFEiMhRhI3GBBf/aAAwDAQACEQMRAD8A8+nJGhytRBxsPJbUDJep4js+148NAdEpZs85tatquVtpnr45QmrTPOYTrbj8uB0XUR72CgNW8K3VyxHZUm7Qq5P4NEhi4NENkyvj44H+DTfpYbX+0PC8fzD6590eHVVS2ZmfRRaO9V4oevD75q1vFChNFcT4phsE0ojYEbdul8GIKXzWPipEgyLPIYsbXV/w2e9JDBFKUoTnfovF4M5QhWvY/EyIzodbOFRpXgq43TOP5ONSjf0MNqcArHESGPC8VcBkHg3IHOvmCq3OxfRu3XQYppxDCR5gL0Bs+fRvqQS06U+Z5riBiLTmAm/jY58s83LN/rJWUmJh7I0O4cO1CqViuzxr4DXqvdBNQ9AoXshm4ht7gKS+JCDvYjHE3+p89O2ejnJhKGkpIteai4X0WyWYbUF0M/ZCTeCDCF71FjfmnUFVJjPBJHn/AOHmIRIcSJQ+Cg3m8OvIr0HDptrwTvCmeapG1WxESXBiSjnlntN9odNQqXDn4kMFoLqnO5HmFzx8mKT9irBKT4PdsR/LxIJERzdxwpnqlOByEOCzchN3WcF45gUN8Waheke7dDq3JIFNBwXsESfDBW1AF1PJslZ1wwyXAdNuAoRdLI02SULDxT0tQOGa0w1NkuykrR0RxOP7DKXeUSFFKMCMBVIk5HUEqcFRMcpwFUg+wZwXNFI4LpsEm3FKx7JZF1HCuXHmm5AYRT1TnpQ/RJocMg0Nk6guD27hpWlv2RiTn2TwYouK13fgoY8wTRtLuGuVdUABuuuMjcIhsZjRUCrz7kRKCW4eylxdYgXTj9Vi3AaYgZIA8FO3CWouWiAgEUIIqDqDxRIiJ6RzgDMGYkm12zTXw6t4C45aq1ekUbrpZRTVFMWWWOSaPnnEcKMNxBFkyk5neYGu9duR/UPqr7tfs7UF7RVvEfp/ZeezUvummWhXJK1wz3sc1kjtEJEfgtueQFxKAlu8cwadaX+a4jREKKXZyYt092dniI7CGmo040VczKd4UNx7XEokp1R6lh5EQmrS1rs94UrbhVLZiAYMQtPY6jgUfIRxuAjlToT1THEpL08Lw+u0Vbz1FeapJNx4POVKackImR6lE+mskgeRY2INwVO6br5KB26KxzLxUxgxVX4EfJOJZ6aDI5YjaaeAzhwPQFUTbTZKHGrHYWtec2ilHHWmtldIURm7etTUEcCFQ9oJ10KKWVO7m2uiplnSI/HxOUqTpoq+H4e6C4u3b08kTMxzlVEzk2HgkECgvdKJX/UcADxpXuoa8Ud2O4u2PcEg7sMni417cE0l7IpmHgAAFQRYdCQqqNKkReTdtjGVdZT1S+TJR+9ZOiMuyVrkTAfZAMep2PTpk5IIDl1DdRAiKpWPWs2pYJNzXgA5jJGtgNFKAKuQItDZNpafte/RMpEJRojn20dYU+aGdfII6aiF4s004lDBr22FRUImTICFim9FzHmtLDFD2KxalIEQ/wDjJ/s+nloryxi8Wl41RnfMagjivS9kNoRGAhxDSKBY8HgcR/NqO/Rcc74Y/wArBzvH/pYhC5LHQkU0hdV5JpSivZyxg2LIkuSLqmbT7KBwL4VAeLeB6L0N8IlQPkQVzZcia4R14HLHK0zwpkMsD2kUId8v2QTm5r0X8Q8HDA2K2287dd1oSD7iqHEYAEkXaPVhNSVoBrdWjBogoCVWCLqz7MgV5/ROieXou0SKGQN7LxNHmU6wSfBAVa2keRJ1P62fH78ku2dxUgi/FFSqRz+LfHf9lk2sw7dcIrRZ9ncncD3+SSMhq8Qi2NCLHcR7+B81SxBMOI5jvWBofqjNK7Bhm3Gn2iaC2mfmmUGLQ9kIxwU7HJdRnK+wtk7Q65i6R7by7I0Pfhgte0Za6iqYEgFCOeDUFaXVAhUZbI8bn8VIaRW6l2LxmkwxjxUF1B14JttJseXRnPhnwuuRoeiVSeBGHGhuGYe34qa1XB1zk59dHsMtNb1K2KjL6uNdUNLercVU7YdiaHsqo5JJJhu+0DMIeLMaJfEi1WxDcbg1WtsygkMIUeqmfGoEugOPVFuIoEyYslTOocRTwnoVimhrUBsZQXIyG5K4b0bBiJ0QkhpBa4g0dTlVcRA82NTRRw3Itu6N01rqPgnIt0Chq0jzLg3osWo2x88QYlEygR7ggkEXBFiCMiClYai4DyM1ynq2epbJ7RiNSFFNIoFjkHgcR/NqO45WxpXiMONxBoRcEWIIyIPBegbM7UekAhxiBEGTsg8a8ncvLkkvxVnPPF7RcVhh6oVkzzWPm1PzQ9kfHIQ/iDLb0oSPYc13apaf7l5FHBXtGKb0WG9hyc0jzC8gjwaVBzBIPUG6OPKp3R6Hx1rGmKHi6sOzZo4dQlbYNSArVgGHEGw7m1O/0VqNlkkhpteaSVTS72U48Tx+mipEnN7pBVy/EOYDJA1iNJMSGANfFWgJzNKm3AFeZQJ3S60lyb4z/Cj2PZrGg4C9002gw70rfSs9douNW6dQvKcCxBzHDgvUsEnN4UNwRQi108XapkM2Pxy2iVh8wW0zW2zjtUTtLh5gxPD/ALb7t5at7JdLvpQqbtOi8acbQ6hRC5tDYoKLLkcVjpqi6gTG9Xgm4ZH8lyCRpc6oaXwyrq53t1TkhtLkfeqkly1t9PelcV7N5GMJPDgGEnMXup4MagsQAk8fEHU0B+C7dGo0dFRTISxv2cY9uktLQAbg0tXQpQ1x4LI8cvda9FsA6pXzydEFrGmTy773RboiW+kW3RVk6A42xjDeFMIiWQ5hTCKmTJuIybFRMCOkojLqHNLbUDSy0QZhFwoqq8GcTOWmKorITliHgjHVbQ7IbiK0WJ90S0PF8TkDAiljjzB5KDIK5YrChRnl72h16DohxIS/GDXo94+alji5Ruz0PkzWLI419FZgxAOKKESoT5mHSf8AwPHSM75tKlZg0meEw3/3YfixN42SXyI/2VSJiceCS5sR9KcCaDqExwjbCdNw4PaKVDmj4hPxgMqR/uRh1aw/MLY2Vgbm5DmC0VJvBBz6REngj7Q0/kxaA53bqK2zAx7v6aNHQ71SqpNzzoj3Pc0AucSQ2tKnNWZ2wNbicb3hPHwcVCdgooymYJ6+lH/QrLCo8pDY82Neyul9DVW/Z+eDt0OIHavuS1+xUx/yQD/9CP7mhGYVgkxBOUM9I0L5uWpofLPHONWi5zWFwZqC+C9u82I2hcbkHg5tciDcFeFzUg+WjvgxBRzHUNrEey4ciKEdV7zhUy4Cjg0H+pjv7SVWvxN2Z/MwhMQQTGhim60VMSH+mgvvAmo6kcVSrRy4Z6Tp9Hn0tEFlftlsSyBK8/lsMmAPFAjN6w3j4hMZKK+GRUEUPEEKXKZ6MoRyRqz1/GZQTEuQPWAq08x9cl5yY1LHMK77MYp6RtONFWtosFeZlzm0a1wDu5qDbqKpsnKTRyYH424TAYkbJZCmOCJgYRbxRPIfutQsIO/4neHhTMpNZMo8uM5Y8kgVzTIuAsho0JrMuHFLo09eyWT14BFb8oZR3iov2XWIxqCiVipvktxYu9Y5ophcVZ0COC3voQRCFt0ZHY2pM6KuRFQjnrRek2H1DPzC6EylzowCgiTfNLubSxu6aWmzQSN06BmULG2hhs5nklcpPodQSLpKxSTZORPMg033Au4Cq86wqdm5o0hN3G/qy969E2f2bhsbWK0Roh9p9SB0bl3Sp0+SeXVD6WnXOaCMiNFiYS7C1oDbACwosVVKVdnC9b6PMXP8I6rgRUPEi5feajMVdGHiCOn/ANJ7fIlQY2KpmTCXelWCLzVbOGhwyaRLJoJCIq7bGWDqWNk2tib5qvCa+K7E0tYVEdmaUD5kJUZlciOkbHUBn6ULprgUsZHF7hTQ441CFh0QcHUyJCmEw/8AW6n9R+qAbFbqPNSelGoS7M2iC2z0QGz3VH8xXMWeiOu5wNLCoB95FUGXt1XJigca/f7obMPiCHRf5RfiN4fOnuURdzeO4dTtQfFSQ3gml0wZhjiKgEcih2amivz0q93qvryPhJ+I965hSIY0Fwvrwr1CexZBwzCh9DTUJeEx1llVCiNHsgnRhqns9g7Ht/S/UZd25eVFVJzBphpIO7Tgamh9yVstBxZOZjO6FfNc0N/D4uo8ioI2HxNa9v3Qcl9lUHGeaBUlATOOtGRQMTBI7zS56IuU2Djv9ayTaC7YehdHx3QoCJiz3ZVV+w/8Nm233E8h8yrXhew0vCodwEreWHpWI517PH5DB5qYPha6mpsPNXjZ/wDDkCjox3jp7P7r0yXkGNFAAAOSKawBJLJJ8dE3kAMNwlsNoAAAHb3Jmyy4LkRBZQbxy+KEItukSnL7JmwDqsQ75y+YW10/4iP5njzowuUPGnWtFSaIGLM2oEjnCSeKsn6KNObcn7HMTHG+y0nmbIiUxMO4UVahNsi5MkOqix1CNFraDSouumFxKFhTGikEVKpA8QYG2uVvIVQkSOshxb1Kaw6IMaCaUFa5aeaLhYcPbdemTbe8qGBFOdPojYUTtz6Ik3/RFEwxos0kHnfLp0Q4kn1oEfHmm2NQTxHUX6jkg3zrd43AHw+ys6DFNhMGVaDQuDulaHp++i3NS7W1vwsRceVbIeDNiufFPIMhEijIhpHtDXqa8BeqFWZvVleFTWnDNNsJw4xM2eH9Tqjy18k4ksFhwb03nam/lomrRZLqNLJ9A2HYSxlKCrtefLRNTAIzCggRd1wI4JnMvJobUIzJGXyTxSohJuxeWA2pVc/w+H7QF9K/IqGcxNjKgeI68B9UPKzLnmvDVc2TKk6StnRHBJx2fCJZzA7VhHe/lNMuRSWJh8Z5LNynAl1qHlqrQyKQLefNSNiXvevT4qiVrlURpor8PZtnFFw8Dhj2QnRZotthoeNL0DyS+xbDwqGMmDsLohmFs0oj2hdBFYo+0L5JfYK2QaMrLZlBqiCsJR8UPoXeX2CmUOvuWnSh1HvRDnrkFDwQ+hvJIEdLPFwRXRRugxnHxV+XZNIbac1JVb+PF8Js3maFYkDofP8AdYm1Vpb+LAHnkfMgmBepA7qJk8xxI3hbX5KvVPFYEzR0J0P483DrQkVXBjg5P8ikJK22IQarKI2w5DXk5k90XAZEFqnzQsjHBFUc2Ks2VirC2seONe6aw5CIA02NQDnl1QkhDL88lZZWXqRU3WVsWVLsA/KRnDw06VpTTNSwZAFn+5R/EEVHQEfFO4bBz7FdwZaG21NNba1B4oi7R9COLg7zQMNXUvXLtStO6a4dsq2xjOJPFoNGnS+aaMm2gUAA6LGTVcrBHg20mvoYyMpChH/ThtadQBXzzRzo1UtgxFMYiojnlHkk41XYi0QZj+WqWYjjcNtmmp5ZKc5KPJbHilN0kO4s6AL2CWx8VLzuty95VfbNvjPoO+gHNPpKC2GNTxPH9guXaU/9Hf4YYVcuWGSsoBd1zzyCOh8gh4IJ6IiOXM3RqK62VlGlZxzyOUqYzkmNoa+tS1cl29gBuPp2S6XiHyKczDSWgupWnQqsXaOSfEgd0Yfdh7lK05HVCvhUBPJZBj1b0St/YXFNWgveWqocxe64MU6FCxdQoxFxvd1C1pNzYIhnJFMDRgh6+S6EP/CkC2EwtkdaLve1WFtVwWrGJKrFHdYjbAfKJleS5dLFWFspXguvyI0r8Fzbs79SrOlio3QSrcMJr08gt/whnMo+UOqFEtC8LS3gBXr9M00lpYZuK2MKINQeyXYjJxgTuk004pvJFgUJLhMssrOw2kNqAAncnNMNPEKLyKMIgNyfMovDMWiQjerm6E8OSZp9phil07Pb4UFrhVhNsxUfFAzUyakcUsw7EG+iaQbEVHdRRJoE1r71Nzt0NjxuxlDj1spxM7vDzSR2JsaPWFeV0HGxz9I7n6I7pF1hlL0W1k+Rxoh5naFreO8eWXmqRMYm52Z+nkg4k5WyR5Jejph8KHcizT20D32JoNBkoJCDEjmjBRvF5yHTU8lNgOykSIA+M1zW8GZEj+bTorvAkNxoADWgZDIBaOJy5Zsvy8eFa4+wWQk2wm7rbnieJOpR0FhPRdthtbc36Lh82chlorKKR5ksspuxjDiAUAXEWYuhm1N1O5raGpNQLaV58lSuCPCYVDiVNQBdTx4xtSh+KWwJwAOGZPHShUsOMTdK6G15th3pjxKwO5oQvK215WsFBwcFN6UCzaiueR7IFgdosjnoO9UbBSboayrq15ffmpi3707cEok5/dtn96o+FOVztzRUotE5wkmF7mij3aZrYjtWRL3CLSJcmBy3VctXVEpjW4sXR+8liJjwv8gcyPP6LoS54N7n5BWz8kO/O/8AhbMqPv6riO7YqRl3cQt+jons2AMhU/fmq/OvNbmg0Sjp2Y54HNBzbai9uS2IpPqjuoYkE5k15cEGUiJpuVByulUeSPBWd7eg+9EJNQx0+K0ZtFKTIcFxL0cP0b3UofDXKhvSvWvmi48exSOagHSg5qBs29o3Tce9W1UuTKWo0fMFcGOljpkngpoDIj8mnqUdEuyizBToqnwY70zCAvSI1x6NIJ+C4g4KfWiOJGgsmuARGQ4w8AA106pdl6H8smmeqx8R0QEbEClMWdQkWZKHkbOaHx0h2J06omDNDiVVhN3tmmsi2tyVSE7NlxqK5HQnK5LC8uzPZQMcBoOax02BknlKuzmS54QdCbTQc0R6Vo4pI6eqonzfNTeT6HWJvssf5oLl04q7+bXTZtJ5WP8Ax6Hbp7muHzp1SYzKwTCDkWjiSHDZi6Zy8aoS7DMNEVm9v0dW1qiiMgyb4bgHCo4EZHuqY7XPohllB2r5Q0gvTCAahKqj0gYDm2tae5MZciljWv32V9uaOGS4sJyWlyu2hEmbBWLKhYsA8/MbgL/en1UUS+Z7D6qcQjxtyC7awDId1xnYqFsSWcRTIIQ4Q05+/wC7p9uV+7KKIwdfvVLQVJiV8ixosPvok+Isa3l8VaI8EkW80lnZDz9/YcECkWVt/ZvM5oZzRp3OfZOYuDOzy65rmDgsRxo0LcD7Cj8oOP7rG4GYnqtorfKbNUoXmvJOpbDGtW5N5EUqV2VDfXz0TOFhTGjK6sM1LC5Saai0qpS2seM7FU/AA6/eZSGPiDWeEjuAnczV2eSQ4lBB0pr95psfDKbcGSeN+INNS026JpOxS1ozuVUWuDDlaqt8tNw4oaW0IGfWl7Lo8afRvNryS4ZHb0PNOoc1RIpp7dPJDibI41HvWcXHoXZZHbLLEn0M6cSIz41XUCMHODd4CtqlSbbKxxpIdCbWzNKF2FEAeInshjKOrQJvHMyyY30xgI/NcmbpxWpTCibuKPEhDHBFYZMV/IhHjsXibvmu3TLgR4XdSCAVY8KgQGkFzbi4Ip9/5VgxaZhTDA3dq4EFrst0DOo6WVF8VtdkJfPSl+pW5GddCIqbfVWqRxEPB+aqmLSgIdu3ypTWqzCXRB6xoB50QSlilx0Tnrmht7LpBaDEBGYFPmmEMaBA4RLnd3iCK5A505pnWisueTilxwdMFM1hfVRk1WNKaxDtaXO8tomKaW1+7LReOvwXLQT92UgAC5KOmzGgu6eQ/dbc0DPNafF7BRg1yuVg8mol+Q96hZAB9UVKMbL8XeQ+qkaaWFAgEFGHj2r8kQ2G1osB9/Fd7yje7/CVhs2SEPEfTktPjUSqemSRnQIBRxPztrFVuamzW11k/N1NAe6XmMlKrgmiPPEoGLD3ufwC3Ei1yXbIeuWn1KNUOmJJ6XzAvqeCFw2aMF55qwxmg2AQsTCWuz++6rDJXDNJWdfxVrs7LlswDkQhn4Fo4/eigdgTuDin3i/YFaJJyYGqWxZskimQv31Rv8EIzJJQkeW3bIxcbH3lR6bgGIh8BhOl9a8Uf+ZYPZCoey86Q1zDwuO/+E3M7RNvXBzPFciy/nQeS3BG8c1WWz/NSNxCmRQeUPhfotX5qG00pWnNcxMVJsKNHLj1KrAnua4i4q1tib6C5PZI8rCsC9lxko28QrRhGGg+MjoOnFINkMLe8CLFbut4NOZ66K6tPDgmjLZcnPl/F0ibf4Baqo60XDppg9oedemXRVIE9VzvKAxhxI7nTXzHmt+kFKkjOmYzpWnksElH3ZaURmm6jzWLUArJyHRcNyWLFCXZddHLyjoA8IW1iRdhfRw9bYLrFiASNygJ8KxYh7CARPWSbGjmtLErHXoRhorkh5toosWLFDuUaN3JRzmZ6LFiyC+yOF6qkhZ9lixYYwFYFixABxEPhPVJpoLFiaPYyNYPm5MHlYsVpC+zTSuqrFiVlEQx3GmZTj8PITXTNXAOPMA/FaWJZfqCf6nuEuPgpCsWK55TMeLeSEiMFxQcP+yxYmCjl48Lv6XHv9geSkc0UAoKW+CxYiujAJuTX9Tvc4gLFixXXRF9n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38" descr="data:image/jpeg;base64,/9j/4AAQSkZJRgABAQAAAQABAAD/2wCEAAkGBxQTEhUUExQWFhQXFBcXFxYYGBcYFxgVFBQWFhUXFxcYHCggGBolHBUUITEhJSkrLi4uFx8zODMsNygtLisBCgoKDg0OGhAQGywkHyQsLCwsLCwsLCwsLCwsLCwsLCwsLCwsLCwsLCwsLCwsLCwsLCwsLCwsLCwsLCwsLCwsLP/AABEIAMIBAwMBIgACEQEDEQH/xAAcAAACAgMBAQAAAAAAAAAAAAAEBQMGAAECBwj/xAA9EAABAgQDBgIIBAUEAwAAAAABAAIDBBEhBTFRBhJBYXGBIpETMkKhscHR8AcUUuEVYnKy8SMzU8JzgoP/xAAZAQADAQEBAAAAAAAAAAAAAAABAgMABAX/xAAnEQACAgICAgICAgMBAAAAAAAAAQIRAxIhMRNBBFEiMhRhI3GBBf/aAAwDAQACEQMRAD8A8+nJGhytRBxsPJbUDJep4js+148NAdEpZs85tatquVtpnr45QmrTPOYTrbj8uB0XUR72CgNW8K3VyxHZUm7Qq5P4NEhi4NENkyvj44H+DTfpYbX+0PC8fzD6590eHVVS2ZmfRRaO9V4oevD75q1vFChNFcT4phsE0ojYEbdul8GIKXzWPipEgyLPIYsbXV/w2e9JDBFKUoTnfovF4M5QhWvY/EyIzodbOFRpXgq43TOP5ONSjf0MNqcArHESGPC8VcBkHg3IHOvmCq3OxfRu3XQYppxDCR5gL0Bs+fRvqQS06U+Z5riBiLTmAm/jY58s83LN/rJWUmJh7I0O4cO1CqViuzxr4DXqvdBNQ9AoXshm4ht7gKS+JCDvYjHE3+p89O2ejnJhKGkpIteai4X0WyWYbUF0M/ZCTeCDCF71FjfmnUFVJjPBJHn/AOHmIRIcSJQ+Cg3m8OvIr0HDptrwTvCmeapG1WxESXBiSjnlntN9odNQqXDn4kMFoLqnO5HmFzx8mKT9irBKT4PdsR/LxIJERzdxwpnqlOByEOCzchN3WcF45gUN8Waheke7dDq3JIFNBwXsESfDBW1AF1PJslZ1wwyXAdNuAoRdLI02SULDxT0tQOGa0w1NkuykrR0RxOP7DKXeUSFFKMCMBVIk5HUEqcFRMcpwFUg+wZwXNFI4LpsEm3FKx7JZF1HCuXHmm5AYRT1TnpQ/RJocMg0Nk6guD27hpWlv2RiTn2TwYouK13fgoY8wTRtLuGuVdUABuuuMjcIhsZjRUCrz7kRKCW4eylxdYgXTj9Vi3AaYgZIA8FO3CWouWiAgEUIIqDqDxRIiJ6RzgDMGYkm12zTXw6t4C45aq1ekUbrpZRTVFMWWWOSaPnnEcKMNxBFkyk5neYGu9duR/UPqr7tfs7UF7RVvEfp/ZeezUvummWhXJK1wz3sc1kjtEJEfgtueQFxKAlu8cwadaX+a4jREKKXZyYt092dniI7CGmo040VczKd4UNx7XEokp1R6lh5EQmrS1rs94UrbhVLZiAYMQtPY6jgUfIRxuAjlToT1THEpL08Lw+u0Vbz1FeapJNx4POVKackImR6lE+mskgeRY2INwVO6br5KB26KxzLxUxgxVX4EfJOJZ6aDI5YjaaeAzhwPQFUTbTZKHGrHYWtec2ilHHWmtldIURm7etTUEcCFQ9oJ10KKWVO7m2uiplnSI/HxOUqTpoq+H4e6C4u3b08kTMxzlVEzk2HgkECgvdKJX/UcADxpXuoa8Ud2O4u2PcEg7sMni417cE0l7IpmHgAAFQRYdCQqqNKkReTdtjGVdZT1S+TJR+9ZOiMuyVrkTAfZAMep2PTpk5IIDl1DdRAiKpWPWs2pYJNzXgA5jJGtgNFKAKuQItDZNpafte/RMpEJRojn20dYU+aGdfII6aiF4s004lDBr22FRUImTICFim9FzHmtLDFD2KxalIEQ/wDjJ/s+nloryxi8Wl41RnfMagjivS9kNoRGAhxDSKBY8HgcR/NqO/Rcc74Y/wArBzvH/pYhC5LHQkU0hdV5JpSivZyxg2LIkuSLqmbT7KBwL4VAeLeB6L0N8IlQPkQVzZcia4R14HLHK0zwpkMsD2kUId8v2QTm5r0X8Q8HDA2K2287dd1oSD7iqHEYAEkXaPVhNSVoBrdWjBogoCVWCLqz7MgV5/ROieXou0SKGQN7LxNHmU6wSfBAVa2keRJ1P62fH78ku2dxUgi/FFSqRz+LfHf9lk2sw7dcIrRZ9ncncD3+SSMhq8Qi2NCLHcR7+B81SxBMOI5jvWBofqjNK7Bhm3Gn2iaC2mfmmUGLQ9kIxwU7HJdRnK+wtk7Q65i6R7by7I0Pfhgte0Za6iqYEgFCOeDUFaXVAhUZbI8bn8VIaRW6l2LxmkwxjxUF1B14JttJseXRnPhnwuuRoeiVSeBGHGhuGYe34qa1XB1zk59dHsMtNb1K2KjL6uNdUNLercVU7YdiaHsqo5JJJhu+0DMIeLMaJfEi1WxDcbg1WtsygkMIUeqmfGoEugOPVFuIoEyYslTOocRTwnoVimhrUBsZQXIyG5K4b0bBiJ0QkhpBa4g0dTlVcRA82NTRRw3Itu6N01rqPgnIt0Chq0jzLg3osWo2x88QYlEygR7ggkEXBFiCMiClYai4DyM1ynq2epbJ7RiNSFFNIoFjkHgcR/NqO45WxpXiMONxBoRcEWIIyIPBegbM7UekAhxiBEGTsg8a8ncvLkkvxVnPPF7RcVhh6oVkzzWPm1PzQ9kfHIQ/iDLb0oSPYc13apaf7l5FHBXtGKb0WG9hyc0jzC8gjwaVBzBIPUG6OPKp3R6Hx1rGmKHi6sOzZo4dQlbYNSArVgGHEGw7m1O/0VqNlkkhpteaSVTS72U48Tx+mipEnN7pBVy/EOYDJA1iNJMSGANfFWgJzNKm3AFeZQJ3S60lyb4z/Cj2PZrGg4C9002gw70rfSs9douNW6dQvKcCxBzHDgvUsEnN4UNwRQi108XapkM2Pxy2iVh8wW0zW2zjtUTtLh5gxPD/ALb7t5at7JdLvpQqbtOi8acbQ6hRC5tDYoKLLkcVjpqi6gTG9Xgm4ZH8lyCRpc6oaXwyrq53t1TkhtLkfeqkly1t9PelcV7N5GMJPDgGEnMXup4MagsQAk8fEHU0B+C7dGo0dFRTISxv2cY9uktLQAbg0tXQpQ1x4LI8cvda9FsA6pXzydEFrGmTy773RboiW+kW3RVk6A42xjDeFMIiWQ5hTCKmTJuIybFRMCOkojLqHNLbUDSy0QZhFwoqq8GcTOWmKorITliHgjHVbQ7IbiK0WJ90S0PF8TkDAiljjzB5KDIK5YrChRnl72h16DohxIS/GDXo94+alji5Ruz0PkzWLI419FZgxAOKKESoT5mHSf8AwPHSM75tKlZg0meEw3/3YfixN42SXyI/2VSJiceCS5sR9KcCaDqExwjbCdNw4PaKVDmj4hPxgMqR/uRh1aw/MLY2Vgbm5DmC0VJvBBz6REngj7Q0/kxaA53bqK2zAx7v6aNHQ71SqpNzzoj3Pc0AucSQ2tKnNWZ2wNbicb3hPHwcVCdgooymYJ6+lH/QrLCo8pDY82Neyul9DVW/Z+eDt0OIHavuS1+xUx/yQD/9CP7mhGYVgkxBOUM9I0L5uWpofLPHONWi5zWFwZqC+C9u82I2hcbkHg5tciDcFeFzUg+WjvgxBRzHUNrEey4ciKEdV7zhUy4Cjg0H+pjv7SVWvxN2Z/MwhMQQTGhim60VMSH+mgvvAmo6kcVSrRy4Z6Tp9Hn0tEFlftlsSyBK8/lsMmAPFAjN6w3j4hMZKK+GRUEUPEEKXKZ6MoRyRqz1/GZQTEuQPWAq08x9cl5yY1LHMK77MYp6RtONFWtosFeZlzm0a1wDu5qDbqKpsnKTRyYH424TAYkbJZCmOCJgYRbxRPIfutQsIO/4neHhTMpNZMo8uM5Y8kgVzTIuAsho0JrMuHFLo09eyWT14BFb8oZR3iov2XWIxqCiVipvktxYu9Y5ophcVZ0COC3voQRCFt0ZHY2pM6KuRFQjnrRek2H1DPzC6EylzowCgiTfNLubSxu6aWmzQSN06BmULG2hhs5nklcpPodQSLpKxSTZORPMg033Au4Cq86wqdm5o0hN3G/qy969E2f2bhsbWK0Roh9p9SB0bl3Sp0+SeXVD6WnXOaCMiNFiYS7C1oDbACwosVVKVdnC9b6PMXP8I6rgRUPEi5feajMVdGHiCOn/ANJ7fIlQY2KpmTCXelWCLzVbOGhwyaRLJoJCIq7bGWDqWNk2tib5qvCa+K7E0tYVEdmaUD5kJUZlciOkbHUBn6ULprgUsZHF7hTQ441CFh0QcHUyJCmEw/8AW6n9R+qAbFbqPNSelGoS7M2iC2z0QGz3VH8xXMWeiOu5wNLCoB95FUGXt1XJigca/f7obMPiCHRf5RfiN4fOnuURdzeO4dTtQfFSQ3gml0wZhjiKgEcih2amivz0q93qvryPhJ+I965hSIY0Fwvrwr1CexZBwzCh9DTUJeEx1llVCiNHsgnRhqns9g7Ht/S/UZd25eVFVJzBphpIO7Tgamh9yVstBxZOZjO6FfNc0N/D4uo8ioI2HxNa9v3Qcl9lUHGeaBUlATOOtGRQMTBI7zS56IuU2Djv9ayTaC7YehdHx3QoCJiz3ZVV+w/8Nm233E8h8yrXhew0vCodwEreWHpWI517PH5DB5qYPha6mpsPNXjZ/wDDkCjox3jp7P7r0yXkGNFAAAOSKawBJLJJ8dE3kAMNwlsNoAAAHb3Jmyy4LkRBZQbxy+KEItukSnL7JmwDqsQ75y+YW10/4iP5njzowuUPGnWtFSaIGLM2oEjnCSeKsn6KNObcn7HMTHG+y0nmbIiUxMO4UVahNsi5MkOqix1CNFraDSouumFxKFhTGikEVKpA8QYG2uVvIVQkSOshxb1Kaw6IMaCaUFa5aeaLhYcPbdemTbe8qGBFOdPojYUTtz6Ik3/RFEwxos0kHnfLp0Q4kn1oEfHmm2NQTxHUX6jkg3zrd43AHw+ys6DFNhMGVaDQuDulaHp++i3NS7W1vwsRceVbIeDNiufFPIMhEijIhpHtDXqa8BeqFWZvVleFTWnDNNsJw4xM2eH9Tqjy18k4ksFhwb03nam/lomrRZLqNLJ9A2HYSxlKCrtefLRNTAIzCggRd1wI4JnMvJobUIzJGXyTxSohJuxeWA2pVc/w+H7QF9K/IqGcxNjKgeI68B9UPKzLnmvDVc2TKk6StnRHBJx2fCJZzA7VhHe/lNMuRSWJh8Z5LNynAl1qHlqrQyKQLefNSNiXvevT4qiVrlURpor8PZtnFFw8Dhj2QnRZotthoeNL0DyS+xbDwqGMmDsLohmFs0oj2hdBFYo+0L5JfYK2QaMrLZlBqiCsJR8UPoXeX2CmUOvuWnSh1HvRDnrkFDwQ+hvJIEdLPFwRXRRugxnHxV+XZNIbac1JVb+PF8Js3maFYkDofP8AdYm1Vpb+LAHnkfMgmBepA7qJk8xxI3hbX5KvVPFYEzR0J0P483DrQkVXBjg5P8ikJK22IQarKI2w5DXk5k90XAZEFqnzQsjHBFUc2Ks2VirC2seONe6aw5CIA02NQDnl1QkhDL88lZZWXqRU3WVsWVLsA/KRnDw06VpTTNSwZAFn+5R/EEVHQEfFO4bBz7FdwZaG21NNba1B4oi7R9COLg7zQMNXUvXLtStO6a4dsq2xjOJPFoNGnS+aaMm2gUAA6LGTVcrBHg20mvoYyMpChH/ThtadQBXzzRzo1UtgxFMYiojnlHkk41XYi0QZj+WqWYjjcNtmmp5ZKc5KPJbHilN0kO4s6AL2CWx8VLzuty95VfbNvjPoO+gHNPpKC2GNTxPH9guXaU/9Hf4YYVcuWGSsoBd1zzyCOh8gh4IJ6IiOXM3RqK62VlGlZxzyOUqYzkmNoa+tS1cl29gBuPp2S6XiHyKczDSWgupWnQqsXaOSfEgd0Yfdh7lK05HVCvhUBPJZBj1b0St/YXFNWgveWqocxe64MU6FCxdQoxFxvd1C1pNzYIhnJFMDRgh6+S6EP/CkC2EwtkdaLve1WFtVwWrGJKrFHdYjbAfKJleS5dLFWFspXguvyI0r8Fzbs79SrOlio3QSrcMJr08gt/whnMo+UOqFEtC8LS3gBXr9M00lpYZuK2MKINQeyXYjJxgTuk004pvJFgUJLhMssrOw2kNqAAncnNMNPEKLyKMIgNyfMovDMWiQjerm6E8OSZp9phil07Pb4UFrhVhNsxUfFAzUyakcUsw7EG+iaQbEVHdRRJoE1r71Nzt0NjxuxlDj1spxM7vDzSR2JsaPWFeV0HGxz9I7n6I7pF1hlL0W1k+Rxoh5naFreO8eWXmqRMYm52Z+nkg4k5WyR5Jejph8KHcizT20D32JoNBkoJCDEjmjBRvF5yHTU8lNgOykSIA+M1zW8GZEj+bTorvAkNxoADWgZDIBaOJy5Zsvy8eFa4+wWQk2wm7rbnieJOpR0FhPRdthtbc36Lh82chlorKKR5ksspuxjDiAUAXEWYuhm1N1O5raGpNQLaV58lSuCPCYVDiVNQBdTx4xtSh+KWwJwAOGZPHShUsOMTdK6G15th3pjxKwO5oQvK215WsFBwcFN6UCzaiueR7IFgdosjnoO9UbBSboayrq15ffmpi3707cEok5/dtn96o+FOVztzRUotE5wkmF7mij3aZrYjtWRL3CLSJcmBy3VctXVEpjW4sXR+8liJjwv8gcyPP6LoS54N7n5BWz8kO/O/8AhbMqPv6riO7YqRl3cQt+jons2AMhU/fmq/OvNbmg0Sjp2Y54HNBzbai9uS2IpPqjuoYkE5k15cEGUiJpuVByulUeSPBWd7eg+9EJNQx0+K0ZtFKTIcFxL0cP0b3UofDXKhvSvWvmi48exSOagHSg5qBs29o3Tce9W1UuTKWo0fMFcGOljpkngpoDIj8mnqUdEuyizBToqnwY70zCAvSI1x6NIJ+C4g4KfWiOJGgsmuARGQ4w8AA106pdl6H8smmeqx8R0QEbEClMWdQkWZKHkbOaHx0h2J06omDNDiVVhN3tmmsi2tyVSE7NlxqK5HQnK5LC8uzPZQMcBoOax02BknlKuzmS54QdCbTQc0R6Vo4pI6eqonzfNTeT6HWJvssf5oLl04q7+bXTZtJ5WP8Ax6Hbp7muHzp1SYzKwTCDkWjiSHDZi6Zy8aoS7DMNEVm9v0dW1qiiMgyb4bgHCo4EZHuqY7XPohllB2r5Q0gvTCAahKqj0gYDm2tae5MZciljWv32V9uaOGS4sJyWlyu2hEmbBWLKhYsA8/MbgL/en1UUS+Z7D6qcQjxtyC7awDId1xnYqFsSWcRTIIQ4Q05+/wC7p9uV+7KKIwdfvVLQVJiV8ixosPvok+Isa3l8VaI8EkW80lnZDz9/YcECkWVt/ZvM5oZzRp3OfZOYuDOzy65rmDgsRxo0LcD7Cj8oOP7rG4GYnqtorfKbNUoXmvJOpbDGtW5N5EUqV2VDfXz0TOFhTGjK6sM1LC5Saai0qpS2seM7FU/AA6/eZSGPiDWeEjuAnczV2eSQ4lBB0pr95psfDKbcGSeN+INNS026JpOxS1ozuVUWuDDlaqt8tNw4oaW0IGfWl7Lo8afRvNryS4ZHb0PNOoc1RIpp7dPJDibI41HvWcXHoXZZHbLLEn0M6cSIz41XUCMHODd4CtqlSbbKxxpIdCbWzNKF2FEAeInshjKOrQJvHMyyY30xgI/NcmbpxWpTCibuKPEhDHBFYZMV/IhHjsXibvmu3TLgR4XdSCAVY8KgQGkFzbi4Ip9/5VgxaZhTDA3dq4EFrst0DOo6WVF8VtdkJfPSl+pW5GddCIqbfVWqRxEPB+aqmLSgIdu3ypTWqzCXRB6xoB50QSlilx0Tnrmht7LpBaDEBGYFPmmEMaBA4RLnd3iCK5A505pnWisueTilxwdMFM1hfVRk1WNKaxDtaXO8tomKaW1+7LReOvwXLQT92UgAC5KOmzGgu6eQ/dbc0DPNafF7BRg1yuVg8mol+Q96hZAB9UVKMbL8XeQ+qkaaWFAgEFGHj2r8kQ2G1osB9/Fd7yje7/CVhs2SEPEfTktPjUSqemSRnQIBRxPztrFVuamzW11k/N1NAe6XmMlKrgmiPPEoGLD3ufwC3Ei1yXbIeuWn1KNUOmJJ6XzAvqeCFw2aMF55qwxmg2AQsTCWuz++6rDJXDNJWdfxVrs7LlswDkQhn4Fo4/eigdgTuDin3i/YFaJJyYGqWxZskimQv31Rv8EIzJJQkeW3bIxcbH3lR6bgGIh8BhOl9a8Uf+ZYPZCoey86Q1zDwuO/+E3M7RNvXBzPFciy/nQeS3BG8c1WWz/NSNxCmRQeUPhfotX5qG00pWnNcxMVJsKNHLj1KrAnua4i4q1tib6C5PZI8rCsC9lxko28QrRhGGg+MjoOnFINkMLe8CLFbut4NOZ66K6tPDgmjLZcnPl/F0ibf4Baqo60XDppg9oedemXRVIE9VzvKAxhxI7nTXzHmt+kFKkjOmYzpWnksElH3ZaURmm6jzWLUArJyHRcNyWLFCXZddHLyjoA8IW1iRdhfRw9bYLrFiASNygJ8KxYh7CARPWSbGjmtLErHXoRhorkh5toosWLFDuUaN3JRzmZ6LFiyC+yOF6qkhZ9lixYYwFYFixABxEPhPVJpoLFiaPYyNYPm5MHlYsVpC+zTSuqrFiVlEQx3GmZTj8PITXTNXAOPMA/FaWJZfqCf6nuEuPgpCsWK55TMeLeSEiMFxQcP+yxYmCjl48Lv6XHv9geSkc0UAoKW+CxYiujAJuTX9Tvc4gLFixXXRF9n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0" descr="data:image/jpeg;base64,/9j/4AAQSkZJRgABAQAAAQABAAD/2wCEAAkGBxQTEhUUExQWFhQXFBcXFxYYGBcYFxgVFBQWFhUXFxcYHCggGBolHBUUITEhJSkrLi4uFx8zODMsNygtLisBCgoKDg0OGhAQGywkHyQsLCwsLCwsLCwsLCwsLCwsLCwsLCwsLCwsLCwsLCwsLCwsLCwsLCwsLCwsLCwsLCwsLP/AABEIAMIBAwMBIgACEQEDEQH/xAAcAAACAgMBAQAAAAAAAAAAAAAEBQMGAAECBwj/xAA9EAABAgQDBgIIBAUEAwAAAAABAAIDBBEhBTFRBhJBYXGBIpETMkKhscHR8AcUUuEVYnKy8SMzU8JzgoP/xAAZAQADAQEBAAAAAAAAAAAAAAABAgMABAX/xAAnEQACAgICAgICAgMBAAAAAAAAAQIRAxIhMRNBBFEiMhRhI3GBBf/aAAwDAQACEQMRAD8A8+nJGhytRBxsPJbUDJep4js+148NAdEpZs85tatquVtpnr45QmrTPOYTrbj8uB0XUR72CgNW8K3VyxHZUm7Qq5P4NEhi4NENkyvj44H+DTfpYbX+0PC8fzD6590eHVVS2ZmfRRaO9V4oevD75q1vFChNFcT4phsE0ojYEbdul8GIKXzWPipEgyLPIYsbXV/w2e9JDBFKUoTnfovF4M5QhWvY/EyIzodbOFRpXgq43TOP5ONSjf0MNqcArHESGPC8VcBkHg3IHOvmCq3OxfRu3XQYppxDCR5gL0Bs+fRvqQS06U+Z5riBiLTmAm/jY58s83LN/rJWUmJh7I0O4cO1CqViuzxr4DXqvdBNQ9AoXshm4ht7gKS+JCDvYjHE3+p89O2ejnJhKGkpIteai4X0WyWYbUF0M/ZCTeCDCF71FjfmnUFVJjPBJHn/AOHmIRIcSJQ+Cg3m8OvIr0HDptrwTvCmeapG1WxESXBiSjnlntN9odNQqXDn4kMFoLqnO5HmFzx8mKT9irBKT4PdsR/LxIJERzdxwpnqlOByEOCzchN3WcF45gUN8Waheke7dDq3JIFNBwXsESfDBW1AF1PJslZ1wwyXAdNuAoRdLI02SULDxT0tQOGa0w1NkuykrR0RxOP7DKXeUSFFKMCMBVIk5HUEqcFRMcpwFUg+wZwXNFI4LpsEm3FKx7JZF1HCuXHmm5AYRT1TnpQ/RJocMg0Nk6guD27hpWlv2RiTn2TwYouK13fgoY8wTRtLuGuVdUABuuuMjcIhsZjRUCrz7kRKCW4eylxdYgXTj9Vi3AaYgZIA8FO3CWouWiAgEUIIqDqDxRIiJ6RzgDMGYkm12zTXw6t4C45aq1ekUbrpZRTVFMWWWOSaPnnEcKMNxBFkyk5neYGu9duR/UPqr7tfs7UF7RVvEfp/ZeezUvummWhXJK1wz3sc1kjtEJEfgtueQFxKAlu8cwadaX+a4jREKKXZyYt092dniI7CGmo040VczKd4UNx7XEokp1R6lh5EQmrS1rs94UrbhVLZiAYMQtPY6jgUfIRxuAjlToT1THEpL08Lw+u0Vbz1FeapJNx4POVKackImR6lE+mskgeRY2INwVO6br5KB26KxzLxUxgxVX4EfJOJZ6aDI5YjaaeAzhwPQFUTbTZKHGrHYWtec2ilHHWmtldIURm7etTUEcCFQ9oJ10KKWVO7m2uiplnSI/HxOUqTpoq+H4e6C4u3b08kTMxzlVEzk2HgkECgvdKJX/UcADxpXuoa8Ud2O4u2PcEg7sMni417cE0l7IpmHgAAFQRYdCQqqNKkReTdtjGVdZT1S+TJR+9ZOiMuyVrkTAfZAMep2PTpk5IIDl1DdRAiKpWPWs2pYJNzXgA5jJGtgNFKAKuQItDZNpafte/RMpEJRojn20dYU+aGdfII6aiF4s004lDBr22FRUImTICFim9FzHmtLDFD2KxalIEQ/wDjJ/s+nloryxi8Wl41RnfMagjivS9kNoRGAhxDSKBY8HgcR/NqO/Rcc74Y/wArBzvH/pYhC5LHQkU0hdV5JpSivZyxg2LIkuSLqmbT7KBwL4VAeLeB6L0N8IlQPkQVzZcia4R14HLHK0zwpkMsD2kUId8v2QTm5r0X8Q8HDA2K2287dd1oSD7iqHEYAEkXaPVhNSVoBrdWjBogoCVWCLqz7MgV5/ROieXou0SKGQN7LxNHmU6wSfBAVa2keRJ1P62fH78ku2dxUgi/FFSqRz+LfHf9lk2sw7dcIrRZ9ncncD3+SSMhq8Qi2NCLHcR7+B81SxBMOI5jvWBofqjNK7Bhm3Gn2iaC2mfmmUGLQ9kIxwU7HJdRnK+wtk7Q65i6R7by7I0Pfhgte0Za6iqYEgFCOeDUFaXVAhUZbI8bn8VIaRW6l2LxmkwxjxUF1B14JttJseXRnPhnwuuRoeiVSeBGHGhuGYe34qa1XB1zk59dHsMtNb1K2KjL6uNdUNLercVU7YdiaHsqo5JJJhu+0DMIeLMaJfEi1WxDcbg1WtsygkMIUeqmfGoEugOPVFuIoEyYslTOocRTwnoVimhrUBsZQXIyG5K4b0bBiJ0QkhpBa4g0dTlVcRA82NTRRw3Itu6N01rqPgnIt0Chq0jzLg3osWo2x88QYlEygR7ggkEXBFiCMiClYai4DyM1ynq2epbJ7RiNSFFNIoFjkHgcR/NqO45WxpXiMONxBoRcEWIIyIPBegbM7UekAhxiBEGTsg8a8ncvLkkvxVnPPF7RcVhh6oVkzzWPm1PzQ9kfHIQ/iDLb0oSPYc13apaf7l5FHBXtGKb0WG9hyc0jzC8gjwaVBzBIPUG6OPKp3R6Hx1rGmKHi6sOzZo4dQlbYNSArVgGHEGw7m1O/0VqNlkkhpteaSVTS72U48Tx+mipEnN7pBVy/EOYDJA1iNJMSGANfFWgJzNKm3AFeZQJ3S60lyb4z/Cj2PZrGg4C9002gw70rfSs9douNW6dQvKcCxBzHDgvUsEnN4UNwRQi108XapkM2Pxy2iVh8wW0zW2zjtUTtLh5gxPD/ALb7t5at7JdLvpQqbtOi8acbQ6hRC5tDYoKLLkcVjpqi6gTG9Xgm4ZH8lyCRpc6oaXwyrq53t1TkhtLkfeqkly1t9PelcV7N5GMJPDgGEnMXup4MagsQAk8fEHU0B+C7dGo0dFRTISxv2cY9uktLQAbg0tXQpQ1x4LI8cvda9FsA6pXzydEFrGmTy773RboiW+kW3RVk6A42xjDeFMIiWQ5hTCKmTJuIybFRMCOkojLqHNLbUDSy0QZhFwoqq8GcTOWmKorITliHgjHVbQ7IbiK0WJ90S0PF8TkDAiljjzB5KDIK5YrChRnl72h16DohxIS/GDXo94+alji5Ruz0PkzWLI419FZgxAOKKESoT5mHSf8AwPHSM75tKlZg0meEw3/3YfixN42SXyI/2VSJiceCS5sR9KcCaDqExwjbCdNw4PaKVDmj4hPxgMqR/uRh1aw/MLY2Vgbm5DmC0VJvBBz6REngj7Q0/kxaA53bqK2zAx7v6aNHQ71SqpNzzoj3Pc0AucSQ2tKnNWZ2wNbicb3hPHwcVCdgooymYJ6+lH/QrLCo8pDY82Neyul9DVW/Z+eDt0OIHavuS1+xUx/yQD/9CP7mhGYVgkxBOUM9I0L5uWpofLPHONWi5zWFwZqC+C9u82I2hcbkHg5tciDcFeFzUg+WjvgxBRzHUNrEey4ciKEdV7zhUy4Cjg0H+pjv7SVWvxN2Z/MwhMQQTGhim60VMSH+mgvvAmo6kcVSrRy4Z6Tp9Hn0tEFlftlsSyBK8/lsMmAPFAjN6w3j4hMZKK+GRUEUPEEKXKZ6MoRyRqz1/GZQTEuQPWAq08x9cl5yY1LHMK77MYp6RtONFWtosFeZlzm0a1wDu5qDbqKpsnKTRyYH424TAYkbJZCmOCJgYRbxRPIfutQsIO/4neHhTMpNZMo8uM5Y8kgVzTIuAsho0JrMuHFLo09eyWT14BFb8oZR3iov2XWIxqCiVipvktxYu9Y5ophcVZ0COC3voQRCFt0ZHY2pM6KuRFQjnrRek2H1DPzC6EylzowCgiTfNLubSxu6aWmzQSN06BmULG2hhs5nklcpPodQSLpKxSTZORPMg033Au4Cq86wqdm5o0hN3G/qy969E2f2bhsbWK0Roh9p9SB0bl3Sp0+SeXVD6WnXOaCMiNFiYS7C1oDbACwosVVKVdnC9b6PMXP8I6rgRUPEi5feajMVdGHiCOn/ANJ7fIlQY2KpmTCXelWCLzVbOGhwyaRLJoJCIq7bGWDqWNk2tib5qvCa+K7E0tYVEdmaUD5kJUZlciOkbHUBn6ULprgUsZHF7hTQ441CFh0QcHUyJCmEw/8AW6n9R+qAbFbqPNSelGoS7M2iC2z0QGz3VH8xXMWeiOu5wNLCoB95FUGXt1XJigca/f7obMPiCHRf5RfiN4fOnuURdzeO4dTtQfFSQ3gml0wZhjiKgEcih2amivz0q93qvryPhJ+I965hSIY0Fwvrwr1CexZBwzCh9DTUJeEx1llVCiNHsgnRhqns9g7Ht/S/UZd25eVFVJzBphpIO7Tgamh9yVstBxZOZjO6FfNc0N/D4uo8ioI2HxNa9v3Qcl9lUHGeaBUlATOOtGRQMTBI7zS56IuU2Djv9ayTaC7YehdHx3QoCJiz3ZVV+w/8Nm233E8h8yrXhew0vCodwEreWHpWI517PH5DB5qYPha6mpsPNXjZ/wDDkCjox3jp7P7r0yXkGNFAAAOSKawBJLJJ8dE3kAMNwlsNoAAAHb3Jmyy4LkRBZQbxy+KEItukSnL7JmwDqsQ75y+YW10/4iP5njzowuUPGnWtFSaIGLM2oEjnCSeKsn6KNObcn7HMTHG+y0nmbIiUxMO4UVahNsi5MkOqix1CNFraDSouumFxKFhTGikEVKpA8QYG2uVvIVQkSOshxb1Kaw6IMaCaUFa5aeaLhYcPbdemTbe8qGBFOdPojYUTtz6Ik3/RFEwxos0kHnfLp0Q4kn1oEfHmm2NQTxHUX6jkg3zrd43AHw+ys6DFNhMGVaDQuDulaHp++i3NS7W1vwsRceVbIeDNiufFPIMhEijIhpHtDXqa8BeqFWZvVleFTWnDNNsJw4xM2eH9Tqjy18k4ksFhwb03nam/lomrRZLqNLJ9A2HYSxlKCrtefLRNTAIzCggRd1wI4JnMvJobUIzJGXyTxSohJuxeWA2pVc/w+H7QF9K/IqGcxNjKgeI68B9UPKzLnmvDVc2TKk6StnRHBJx2fCJZzA7VhHe/lNMuRSWJh8Z5LNynAl1qHlqrQyKQLefNSNiXvevT4qiVrlURpor8PZtnFFw8Dhj2QnRZotthoeNL0DyS+xbDwqGMmDsLohmFs0oj2hdBFYo+0L5JfYK2QaMrLZlBqiCsJR8UPoXeX2CmUOvuWnSh1HvRDnrkFDwQ+hvJIEdLPFwRXRRugxnHxV+XZNIbac1JVb+PF8Js3maFYkDofP8AdYm1Vpb+LAHnkfMgmBepA7qJk8xxI3hbX5KvVPFYEzR0J0P483DrQkVXBjg5P8ikJK22IQarKI2w5DXk5k90XAZEFqnzQsjHBFUc2Ks2VirC2seONe6aw5CIA02NQDnl1QkhDL88lZZWXqRU3WVsWVLsA/KRnDw06VpTTNSwZAFn+5R/EEVHQEfFO4bBz7FdwZaG21NNba1B4oi7R9COLg7zQMNXUvXLtStO6a4dsq2xjOJPFoNGnS+aaMm2gUAA6LGTVcrBHg20mvoYyMpChH/ThtadQBXzzRzo1UtgxFMYiojnlHkk41XYi0QZj+WqWYjjcNtmmp5ZKc5KPJbHilN0kO4s6AL2CWx8VLzuty95VfbNvjPoO+gHNPpKC2GNTxPH9guXaU/9Hf4YYVcuWGSsoBd1zzyCOh8gh4IJ6IiOXM3RqK62VlGlZxzyOUqYzkmNoa+tS1cl29gBuPp2S6XiHyKczDSWgupWnQqsXaOSfEgd0Yfdh7lK05HVCvhUBPJZBj1b0St/YXFNWgveWqocxe64MU6FCxdQoxFxvd1C1pNzYIhnJFMDRgh6+S6EP/CkC2EwtkdaLve1WFtVwWrGJKrFHdYjbAfKJleS5dLFWFspXguvyI0r8Fzbs79SrOlio3QSrcMJr08gt/whnMo+UOqFEtC8LS3gBXr9M00lpYZuK2MKINQeyXYjJxgTuk004pvJFgUJLhMssrOw2kNqAAncnNMNPEKLyKMIgNyfMovDMWiQjerm6E8OSZp9phil07Pb4UFrhVhNsxUfFAzUyakcUsw7EG+iaQbEVHdRRJoE1r71Nzt0NjxuxlDj1spxM7vDzSR2JsaPWFeV0HGxz9I7n6I7pF1hlL0W1k+Rxoh5naFreO8eWXmqRMYm52Z+nkg4k5WyR5Jejph8KHcizT20D32JoNBkoJCDEjmjBRvF5yHTU8lNgOykSIA+M1zW8GZEj+bTorvAkNxoADWgZDIBaOJy5Zsvy8eFa4+wWQk2wm7rbnieJOpR0FhPRdthtbc36Lh82chlorKKR5ksspuxjDiAUAXEWYuhm1N1O5raGpNQLaV58lSuCPCYVDiVNQBdTx4xtSh+KWwJwAOGZPHShUsOMTdK6G15th3pjxKwO5oQvK215WsFBwcFN6UCzaiueR7IFgdosjnoO9UbBSboayrq15ffmpi3707cEok5/dtn96o+FOVztzRUotE5wkmF7mij3aZrYjtWRL3CLSJcmBy3VctXVEpjW4sXR+8liJjwv8gcyPP6LoS54N7n5BWz8kO/O/8AhbMqPv6riO7YqRl3cQt+jons2AMhU/fmq/OvNbmg0Sjp2Y54HNBzbai9uS2IpPqjuoYkE5k15cEGUiJpuVByulUeSPBWd7eg+9EJNQx0+K0ZtFKTIcFxL0cP0b3UofDXKhvSvWvmi48exSOagHSg5qBs29o3Tce9W1UuTKWo0fMFcGOljpkngpoDIj8mnqUdEuyizBToqnwY70zCAvSI1x6NIJ+C4g4KfWiOJGgsmuARGQ4w8AA106pdl6H8smmeqx8R0QEbEClMWdQkWZKHkbOaHx0h2J06omDNDiVVhN3tmmsi2tyVSE7NlxqK5HQnK5LC8uzPZQMcBoOax02BknlKuzmS54QdCbTQc0R6Vo4pI6eqonzfNTeT6HWJvssf5oLl04q7+bXTZtJ5WP8Ax6Hbp7muHzp1SYzKwTCDkWjiSHDZi6Zy8aoS7DMNEVm9v0dW1qiiMgyb4bgHCo4EZHuqY7XPohllB2r5Q0gvTCAahKqj0gYDm2tae5MZciljWv32V9uaOGS4sJyWlyu2hEmbBWLKhYsA8/MbgL/en1UUS+Z7D6qcQjxtyC7awDId1xnYqFsSWcRTIIQ4Q05+/wC7p9uV+7KKIwdfvVLQVJiV8ixosPvok+Isa3l8VaI8EkW80lnZDz9/YcECkWVt/ZvM5oZzRp3OfZOYuDOzy65rmDgsRxo0LcD7Cj8oOP7rG4GYnqtorfKbNUoXmvJOpbDGtW5N5EUqV2VDfXz0TOFhTGjK6sM1LC5Saai0qpS2seM7FU/AA6/eZSGPiDWeEjuAnczV2eSQ4lBB0pr95psfDKbcGSeN+INNS026JpOxS1ozuVUWuDDlaqt8tNw4oaW0IGfWl7Lo8afRvNryS4ZHb0PNOoc1RIpp7dPJDibI41HvWcXHoXZZHbLLEn0M6cSIz41XUCMHODd4CtqlSbbKxxpIdCbWzNKF2FEAeInshjKOrQJvHMyyY30xgI/NcmbpxWpTCibuKPEhDHBFYZMV/IhHjsXibvmu3TLgR4XdSCAVY8KgQGkFzbi4Ip9/5VgxaZhTDA3dq4EFrst0DOo6WVF8VtdkJfPSl+pW5GddCIqbfVWqRxEPB+aqmLSgIdu3ypTWqzCXRB6xoB50QSlilx0Tnrmht7LpBaDEBGYFPmmEMaBA4RLnd3iCK5A505pnWisueTilxwdMFM1hfVRk1WNKaxDtaXO8tomKaW1+7LReOvwXLQT92UgAC5KOmzGgu6eQ/dbc0DPNafF7BRg1yuVg8mol+Q96hZAB9UVKMbL8XeQ+qkaaWFAgEFGHj2r8kQ2G1osB9/Fd7yje7/CVhs2SEPEfTktPjUSqemSRnQIBRxPztrFVuamzW11k/N1NAe6XmMlKrgmiPPEoGLD3ufwC3Ei1yXbIeuWn1KNUOmJJ6XzAvqeCFw2aMF55qwxmg2AQsTCWuz++6rDJXDNJWdfxVrs7LlswDkQhn4Fo4/eigdgTuDin3i/YFaJJyYGqWxZskimQv31Rv8EIzJJQkeW3bIxcbH3lR6bgGIh8BhOl9a8Uf+ZYPZCoey86Q1zDwuO/+E3M7RNvXBzPFciy/nQeS3BG8c1WWz/NSNxCmRQeUPhfotX5qG00pWnNcxMVJsKNHLj1KrAnua4i4q1tib6C5PZI8rCsC9lxko28QrRhGGg+MjoOnFINkMLe8CLFbut4NOZ66K6tPDgmjLZcnPl/F0ibf4Baqo60XDppg9oedemXRVIE9VzvKAxhxI7nTXzHmt+kFKkjOmYzpWnksElH3ZaURmm6jzWLUArJyHRcNyWLFCXZddHLyjoA8IW1iRdhfRw9bYLrFiASNygJ8KxYh7CARPWSbGjmtLErHXoRhorkh5toosWLFDuUaN3JRzmZ6LFiyC+yOF6qkhZ9lixYYwFYFixABxEPhPVJpoLFiaPYyNYPm5MHlYsVpC+zTSuqrFiVlEQx3GmZTj8PITXTNXAOPMA/FaWJZfqCf6nuEuPgpCsWK55TMeLeSEiMFxQcP+yxYmCjl48Lv6XHv9geSkc0UAoKW+CxYiujAJuTX9Tvc4gLFixXXRF9n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2" descr="data:image/jpeg;base64,/9j/4AAQSkZJRgABAQAAAQABAAD/2wCEAAkGBxQTEhUUExQWFhQXFBcXFxYYGBcYFxgVFBQWFhUXFxcYHCggGBolHBUUITEhJSkrLi4uFx8zODMsNygtLisBCgoKDg0OGhAQGywkHyQsLCwsLCwsLCwsLCwsLCwsLCwsLCwsLCwsLCwsLCwsLCwsLCwsLCwsLCwsLCwsLCwsLP/AABEIAMIBAwMBIgACEQEDEQH/xAAcAAACAgMBAQAAAAAAAAAAAAAEBQMGAAECBwj/xAA9EAABAgQDBgIIBAUEAwAAAAABAAIDBBEhBTFRBhJBYXGBIpETMkKhscHR8AcUUuEVYnKy8SMzU8JzgoP/xAAZAQADAQEBAAAAAAAAAAAAAAABAgMABAX/xAAnEQACAgICAgICAgMBAAAAAAAAAQIRAxIhMRNBBFEiMhRhI3GBBf/aAAwDAQACEQMRAD8A8+nJGhytRBxsPJbUDJep4js+148NAdEpZs85tatquVtpnr45QmrTPOYTrbj8uB0XUR72CgNW8K3VyxHZUm7Qq5P4NEhi4NENkyvj44H+DTfpYbX+0PC8fzD6590eHVVS2ZmfRRaO9V4oevD75q1vFChNFcT4phsE0ojYEbdul8GIKXzWPipEgyLPIYsbXV/w2e9JDBFKUoTnfovF4M5QhWvY/EyIzodbOFRpXgq43TOP5ONSjf0MNqcArHESGPC8VcBkHg3IHOvmCq3OxfRu3XQYppxDCR5gL0Bs+fRvqQS06U+Z5riBiLTmAm/jY58s83LN/rJWUmJh7I0O4cO1CqViuzxr4DXqvdBNQ9AoXshm4ht7gKS+JCDvYjHE3+p89O2ejnJhKGkpIteai4X0WyWYbUF0M/ZCTeCDCF71FjfmnUFVJjPBJHn/AOHmIRIcSJQ+Cg3m8OvIr0HDptrwTvCmeapG1WxESXBiSjnlntN9odNQqXDn4kMFoLqnO5HmFzx8mKT9irBKT4PdsR/LxIJERzdxwpnqlOByEOCzchN3WcF45gUN8Waheke7dDq3JIFNBwXsESfDBW1AF1PJslZ1wwyXAdNuAoRdLI02SULDxT0tQOGa0w1NkuykrR0RxOP7DKXeUSFFKMCMBVIk5HUEqcFRMcpwFUg+wZwXNFI4LpsEm3FKx7JZF1HCuXHmm5AYRT1TnpQ/RJocMg0Nk6guD27hpWlv2RiTn2TwYouK13fgoY8wTRtLuGuVdUABuuuMjcIhsZjRUCrz7kRKCW4eylxdYgXTj9Vi3AaYgZIA8FO3CWouWiAgEUIIqDqDxRIiJ6RzgDMGYkm12zTXw6t4C45aq1ekUbrpZRTVFMWWWOSaPnnEcKMNxBFkyk5neYGu9duR/UPqr7tfs7UF7RVvEfp/ZeezUvummWhXJK1wz3sc1kjtEJEfgtueQFxKAlu8cwadaX+a4jREKKXZyYt092dniI7CGmo040VczKd4UNx7XEokp1R6lh5EQmrS1rs94UrbhVLZiAYMQtPY6jgUfIRxuAjlToT1THEpL08Lw+u0Vbz1FeapJNx4POVKackImR6lE+mskgeRY2INwVO6br5KB26KxzLxUxgxVX4EfJOJZ6aDI5YjaaeAzhwPQFUTbTZKHGrHYWtec2ilHHWmtldIURm7etTUEcCFQ9oJ10KKWVO7m2uiplnSI/HxOUqTpoq+H4e6C4u3b08kTMxzlVEzk2HgkECgvdKJX/UcADxpXuoa8Ud2O4u2PcEg7sMni417cE0l7IpmHgAAFQRYdCQqqNKkReTdtjGVdZT1S+TJR+9ZOiMuyVrkTAfZAMep2PTpk5IIDl1DdRAiKpWPWs2pYJNzXgA5jJGtgNFKAKuQItDZNpafte/RMpEJRojn20dYU+aGdfII6aiF4s004lDBr22FRUImTICFim9FzHmtLDFD2KxalIEQ/wDjJ/s+nloryxi8Wl41RnfMagjivS9kNoRGAhxDSKBY8HgcR/NqO/Rcc74Y/wArBzvH/pYhC5LHQkU0hdV5JpSivZyxg2LIkuSLqmbT7KBwL4VAeLeB6L0N8IlQPkQVzZcia4R14HLHK0zwpkMsD2kUId8v2QTm5r0X8Q8HDA2K2287dd1oSD7iqHEYAEkXaPVhNSVoBrdWjBogoCVWCLqz7MgV5/ROieXou0SKGQN7LxNHmU6wSfBAVa2keRJ1P62fH78ku2dxUgi/FFSqRz+LfHf9lk2sw7dcIrRZ9ncncD3+SSMhq8Qi2NCLHcR7+B81SxBMOI5jvWBofqjNK7Bhm3Gn2iaC2mfmmUGLQ9kIxwU7HJdRnK+wtk7Q65i6R7by7I0Pfhgte0Za6iqYEgFCOeDUFaXVAhUZbI8bn8VIaRW6l2LxmkwxjxUF1B14JttJseXRnPhnwuuRoeiVSeBGHGhuGYe34qa1XB1zk59dHsMtNb1K2KjL6uNdUNLercVU7YdiaHsqo5JJJhu+0DMIeLMaJfEi1WxDcbg1WtsygkMIUeqmfGoEugOPVFuIoEyYslTOocRTwnoVimhrUBsZQXIyG5K4b0bBiJ0QkhpBa4g0dTlVcRA82NTRRw3Itu6N01rqPgnIt0Chq0jzLg3osWo2x88QYlEygR7ggkEXBFiCMiClYai4DyM1ynq2epbJ7RiNSFFNIoFjkHgcR/NqO45WxpXiMONxBoRcEWIIyIPBegbM7UekAhxiBEGTsg8a8ncvLkkvxVnPPF7RcVhh6oVkzzWPm1PzQ9kfHIQ/iDLb0oSPYc13apaf7l5FHBXtGKb0WG9hyc0jzC8gjwaVBzBIPUG6OPKp3R6Hx1rGmKHi6sOzZo4dQlbYNSArVgGHEGw7m1O/0VqNlkkhpteaSVTS72U48Tx+mipEnN7pBVy/EOYDJA1iNJMSGANfFWgJzNKm3AFeZQJ3S60lyb4z/Cj2PZrGg4C9002gw70rfSs9douNW6dQvKcCxBzHDgvUsEnN4UNwRQi108XapkM2Pxy2iVh8wW0zW2zjtUTtLh5gxPD/ALb7t5at7JdLvpQqbtOi8acbQ6hRC5tDYoKLLkcVjpqi6gTG9Xgm4ZH8lyCRpc6oaXwyrq53t1TkhtLkfeqkly1t9PelcV7N5GMJPDgGEnMXup4MagsQAk8fEHU0B+C7dGo0dFRTISxv2cY9uktLQAbg0tXQpQ1x4LI8cvda9FsA6pXzydEFrGmTy773RboiW+kW3RVk6A42xjDeFMIiWQ5hTCKmTJuIybFRMCOkojLqHNLbUDSy0QZhFwoqq8GcTOWmKorITliHgjHVbQ7IbiK0WJ90S0PF8TkDAiljjzB5KDIK5YrChRnl72h16DohxIS/GDXo94+alji5Ruz0PkzWLI419FZgxAOKKESoT5mHSf8AwPHSM75tKlZg0meEw3/3YfixN42SXyI/2VSJiceCS5sR9KcCaDqExwjbCdNw4PaKVDmj4hPxgMqR/uRh1aw/MLY2Vgbm5DmC0VJvBBz6REngj7Q0/kxaA53bqK2zAx7v6aNHQ71SqpNzzoj3Pc0AucSQ2tKnNWZ2wNbicb3hPHwcVCdgooymYJ6+lH/QrLCo8pDY82Neyul9DVW/Z+eDt0OIHavuS1+xUx/yQD/9CP7mhGYVgkxBOUM9I0L5uWpofLPHONWi5zWFwZqC+C9u82I2hcbkHg5tciDcFeFzUg+WjvgxBRzHUNrEey4ciKEdV7zhUy4Cjg0H+pjv7SVWvxN2Z/MwhMQQTGhim60VMSH+mgvvAmo6kcVSrRy4Z6Tp9Hn0tEFlftlsSyBK8/lsMmAPFAjN6w3j4hMZKK+GRUEUPEEKXKZ6MoRyRqz1/GZQTEuQPWAq08x9cl5yY1LHMK77MYp6RtONFWtosFeZlzm0a1wDu5qDbqKpsnKTRyYH424TAYkbJZCmOCJgYRbxRPIfutQsIO/4neHhTMpNZMo8uM5Y8kgVzTIuAsho0JrMuHFLo09eyWT14BFb8oZR3iov2XWIxqCiVipvktxYu9Y5ophcVZ0COC3voQRCFt0ZHY2pM6KuRFQjnrRek2H1DPzC6EylzowCgiTfNLubSxu6aWmzQSN06BmULG2hhs5nklcpPodQSLpKxSTZORPMg033Au4Cq86wqdm5o0hN3G/qy969E2f2bhsbWK0Roh9p9SB0bl3Sp0+SeXVD6WnXOaCMiNFiYS7C1oDbACwosVVKVdnC9b6PMXP8I6rgRUPEi5feajMVdGHiCOn/ANJ7fIlQY2KpmTCXelWCLzVbOGhwyaRLJoJCIq7bGWDqWNk2tib5qvCa+K7E0tYVEdmaUD5kJUZlciOkbHUBn6ULprgUsZHF7hTQ441CFh0QcHUyJCmEw/8AW6n9R+qAbFbqPNSelGoS7M2iC2z0QGz3VH8xXMWeiOu5wNLCoB95FUGXt1XJigca/f7obMPiCHRf5RfiN4fOnuURdzeO4dTtQfFSQ3gml0wZhjiKgEcih2amivz0q93qvryPhJ+I965hSIY0Fwvrwr1CexZBwzCh9DTUJeEx1llVCiNHsgnRhqns9g7Ht/S/UZd25eVFVJzBphpIO7Tgamh9yVstBxZOZjO6FfNc0N/D4uo8ioI2HxNa9v3Qcl9lUHGeaBUlATOOtGRQMTBI7zS56IuU2Djv9ayTaC7YehdHx3QoCJiz3ZVV+w/8Nm233E8h8yrXhew0vCodwEreWHpWI517PH5DB5qYPha6mpsPNXjZ/wDDkCjox3jp7P7r0yXkGNFAAAOSKawBJLJJ8dE3kAMNwlsNoAAAHb3Jmyy4LkRBZQbxy+KEItukSnL7JmwDqsQ75y+YW10/4iP5njzowuUPGnWtFSaIGLM2oEjnCSeKsn6KNObcn7HMTHG+y0nmbIiUxMO4UVahNsi5MkOqix1CNFraDSouumFxKFhTGikEVKpA8QYG2uVvIVQkSOshxb1Kaw6IMaCaUFa5aeaLhYcPbdemTbe8qGBFOdPojYUTtz6Ik3/RFEwxos0kHnfLp0Q4kn1oEfHmm2NQTxHUX6jkg3zrd43AHw+ys6DFNhMGVaDQuDulaHp++i3NS7W1vwsRceVbIeDNiufFPIMhEijIhpHtDXqa8BeqFWZvVleFTWnDNNsJw4xM2eH9Tqjy18k4ksFhwb03nam/lomrRZLqNLJ9A2HYSxlKCrtefLRNTAIzCggRd1wI4JnMvJobUIzJGXyTxSohJuxeWA2pVc/w+H7QF9K/IqGcxNjKgeI68B9UPKzLnmvDVc2TKk6StnRHBJx2fCJZzA7VhHe/lNMuRSWJh8Z5LNynAl1qHlqrQyKQLefNSNiXvevT4qiVrlURpor8PZtnFFw8Dhj2QnRZotthoeNL0DyS+xbDwqGMmDsLohmFs0oj2hdBFYo+0L5JfYK2QaMrLZlBqiCsJR8UPoXeX2CmUOvuWnSh1HvRDnrkFDwQ+hvJIEdLPFwRXRRugxnHxV+XZNIbac1JVb+PF8Js3maFYkDofP8AdYm1Vpb+LAHnkfMgmBepA7qJk8xxI3hbX5KvVPFYEzR0J0P483DrQkVXBjg5P8ikJK22IQarKI2w5DXk5k90XAZEFqnzQsjHBFUc2Ks2VirC2seONe6aw5CIA02NQDnl1QkhDL88lZZWXqRU3WVsWVLsA/KRnDw06VpTTNSwZAFn+5R/EEVHQEfFO4bBz7FdwZaG21NNba1B4oi7R9COLg7zQMNXUvXLtStO6a4dsq2xjOJPFoNGnS+aaMm2gUAA6LGTVcrBHg20mvoYyMpChH/ThtadQBXzzRzo1UtgxFMYiojnlHkk41XYi0QZj+WqWYjjcNtmmp5ZKc5KPJbHilN0kO4s6AL2CWx8VLzuty95VfbNvjPoO+gHNPpKC2GNTxPH9guXaU/9Hf4YYVcuWGSsoBd1zzyCOh8gh4IJ6IiOXM3RqK62VlGlZxzyOUqYzkmNoa+tS1cl29gBuPp2S6XiHyKczDSWgupWnQqsXaOSfEgd0Yfdh7lK05HVCvhUBPJZBj1b0St/YXFNWgveWqocxe64MU6FCxdQoxFxvd1C1pNzYIhnJFMDRgh6+S6EP/CkC2EwtkdaLve1WFtVwWrGJKrFHdYjbAfKJleS5dLFWFspXguvyI0r8Fzbs79SrOlio3QSrcMJr08gt/whnMo+UOqFEtC8LS3gBXr9M00lpYZuK2MKINQeyXYjJxgTuk004pvJFgUJLhMssrOw2kNqAAncnNMNPEKLyKMIgNyfMovDMWiQjerm6E8OSZp9phil07Pb4UFrhVhNsxUfFAzUyakcUsw7EG+iaQbEVHdRRJoE1r71Nzt0NjxuxlDj1spxM7vDzSR2JsaPWFeV0HGxz9I7n6I7pF1hlL0W1k+Rxoh5naFreO8eWXmqRMYm52Z+nkg4k5WyR5Jejph8KHcizT20D32JoNBkoJCDEjmjBRvF5yHTU8lNgOykSIA+M1zW8GZEj+bTorvAkNxoADWgZDIBaOJy5Zsvy8eFa4+wWQk2wm7rbnieJOpR0FhPRdthtbc36Lh82chlorKKR5ksspuxjDiAUAXEWYuhm1N1O5raGpNQLaV58lSuCPCYVDiVNQBdTx4xtSh+KWwJwAOGZPHShUsOMTdK6G15th3pjxKwO5oQvK215WsFBwcFN6UCzaiueR7IFgdosjnoO9UbBSboayrq15ffmpi3707cEok5/dtn96o+FOVztzRUotE5wkmF7mij3aZrYjtWRL3CLSJcmBy3VctXVEpjW4sXR+8liJjwv8gcyPP6LoS54N7n5BWz8kO/O/8AhbMqPv6riO7YqRl3cQt+jons2AMhU/fmq/OvNbmg0Sjp2Y54HNBzbai9uS2IpPqjuoYkE5k15cEGUiJpuVByulUeSPBWd7eg+9EJNQx0+K0ZtFKTIcFxL0cP0b3UofDXKhvSvWvmi48exSOagHSg5qBs29o3Tce9W1UuTKWo0fMFcGOljpkngpoDIj8mnqUdEuyizBToqnwY70zCAvSI1x6NIJ+C4g4KfWiOJGgsmuARGQ4w8AA106pdl6H8smmeqx8R0QEbEClMWdQkWZKHkbOaHx0h2J06omDNDiVVhN3tmmsi2tyVSE7NlxqK5HQnK5LC8uzPZQMcBoOax02BknlKuzmS54QdCbTQc0R6Vo4pI6eqonzfNTeT6HWJvssf5oLl04q7+bXTZtJ5WP8Ax6Hbp7muHzp1SYzKwTCDkWjiSHDZi6Zy8aoS7DMNEVm9v0dW1qiiMgyb4bgHCo4EZHuqY7XPohllB2r5Q0gvTCAahKqj0gYDm2tae5MZciljWv32V9uaOGS4sJyWlyu2hEmbBWLKhYsA8/MbgL/en1UUS+Z7D6qcQjxtyC7awDId1xnYqFsSWcRTIIQ4Q05+/wC7p9uV+7KKIwdfvVLQVJiV8ixosPvok+Isa3l8VaI8EkW80lnZDz9/YcECkWVt/ZvM5oZzRp3OfZOYuDOzy65rmDgsRxo0LcD7Cj8oOP7rG4GYnqtorfKbNUoXmvJOpbDGtW5N5EUqV2VDfXz0TOFhTGjK6sM1LC5Saai0qpS2seM7FU/AA6/eZSGPiDWeEjuAnczV2eSQ4lBB0pr95psfDKbcGSeN+INNS026JpOxS1ozuVUWuDDlaqt8tNw4oaW0IGfWl7Lo8afRvNryS4ZHb0PNOoc1RIpp7dPJDibI41HvWcXHoXZZHbLLEn0M6cSIz41XUCMHODd4CtqlSbbKxxpIdCbWzNKF2FEAeInshjKOrQJvHMyyY30xgI/NcmbpxWpTCibuKPEhDHBFYZMV/IhHjsXibvmu3TLgR4XdSCAVY8KgQGkFzbi4Ip9/5VgxaZhTDA3dq4EFrst0DOo6WVF8VtdkJfPSl+pW5GddCIqbfVWqRxEPB+aqmLSgIdu3ypTWqzCXRB6xoB50QSlilx0Tnrmht7LpBaDEBGYFPmmEMaBA4RLnd3iCK5A505pnWisueTilxwdMFM1hfVRk1WNKaxDtaXO8tomKaW1+7LReOvwXLQT92UgAC5KOmzGgu6eQ/dbc0DPNafF7BRg1yuVg8mol+Q96hZAB9UVKMbL8XeQ+qkaaWFAgEFGHj2r8kQ2G1osB9/Fd7yje7/CVhs2SEPEfTktPjUSqemSRnQIBRxPztrFVuamzW11k/N1NAe6XmMlKrgmiPPEoGLD3ufwC3Ei1yXbIeuWn1KNUOmJJ6XzAvqeCFw2aMF55qwxmg2AQsTCWuz++6rDJXDNJWdfxVrs7LlswDkQhn4Fo4/eigdgTuDin3i/YFaJJyYGqWxZskimQv31Rv8EIzJJQkeW3bIxcbH3lR6bgGIh8BhOl9a8Uf+ZYPZCoey86Q1zDwuO/+E3M7RNvXBzPFciy/nQeS3BG8c1WWz/NSNxCmRQeUPhfotX5qG00pWnNcxMVJsKNHLj1KrAnua4i4q1tib6C5PZI8rCsC9lxko28QrRhGGg+MjoOnFINkMLe8CLFbut4NOZ66K6tPDgmjLZcnPl/F0ibf4Baqo60XDppg9oedemXRVIE9VzvKAxhxI7nTXzHmt+kFKkjOmYzpWnksElH3ZaURmm6jzWLUArJyHRcNyWLFCXZddHLyjoA8IW1iRdhfRw9bYLrFiASNygJ8KxYh7CARPWSbGjmtLErHXoRhorkh5toosWLFDuUaN3JRzmZ6LFiyC+yOF6qkhZ9lixYYwFYFixABxEPhPVJpoLFiaPYyNYPm5MHlYsVpC+zTSuqrFiVlEQx3GmZTj8PITXTNXAOPMA/FaWJZfqCf6nuEuPgpCsWK55TMeLeSEiMFxQcP+yxYmCjl48Lv6XHv9geSkc0UAoKW+CxYiujAJuTX9Tvc4gLFixXXRF9n//Z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44" descr="data:image/jpeg;base64,/9j/4AAQSkZJRgABAQAAAQABAAD/2wCEAAkGBxQTEhUUExQWFhQXFBcXFxYYGBcYFxgVFBQWFhUXFxcYHCggGBolHBUUITEhJSkrLi4uFx8zODMsNygtLisBCgoKDg0OGhAQGywkHyQsLCwsLCwsLCwsLCwsLCwsLCwsLCwsLCwsLCwsLCwsLCwsLCwsLCwsLCwsLCwsLCwsLP/AABEIAMIBAwMBIgACEQEDEQH/xAAcAAACAgMBAQAAAAAAAAAAAAAEBQMGAAECBwj/xAA9EAABAgQDBgIIBAUEAwAAAAABAAIDBBEhBTFRBhJBYXGBIpETMkKhscHR8AcUUuEVYnKy8SMzU8JzgoP/xAAZAQADAQEBAAAAAAAAAAAAAAABAgMABAX/xAAnEQACAgICAgICAgMBAAAAAAAAAQIRAxIhMRNBBFEiMhRhI3GBBf/aAAwDAQACEQMRAD8A8+nJGhytRBxsPJbUDJep4js+148NAdEpZs85tatquVtpnr45QmrTPOYTrbj8uB0XUR72CgNW8K3VyxHZUm7Qq5P4NEhi4NENkyvj44H+DTfpYbX+0PC8fzD6590eHVVS2ZmfRRaO9V4oevD75q1vFChNFcT4phsE0ojYEbdul8GIKXzWPipEgyLPIYsbXV/w2e9JDBFKUoTnfovF4M5QhWvY/EyIzodbOFRpXgq43TOP5ONSjf0MNqcArHESGPC8VcBkHg3IHOvmCq3OxfRu3XQYppxDCR5gL0Bs+fRvqQS06U+Z5riBiLTmAm/jY58s83LN/rJWUmJh7I0O4cO1CqViuzxr4DXqvdBNQ9AoXshm4ht7gKS+JCDvYjHE3+p89O2ejnJhKGkpIteai4X0WyWYbUF0M/ZCTeCDCF71FjfmnUFVJjPBJHn/AOHmIRIcSJQ+Cg3m8OvIr0HDptrwTvCmeapG1WxESXBiSjnlntN9odNQqXDn4kMFoLqnO5HmFzx8mKT9irBKT4PdsR/LxIJERzdxwpnqlOByEOCzchN3WcF45gUN8Waheke7dDq3JIFNBwXsESfDBW1AF1PJslZ1wwyXAdNuAoRdLI02SULDxT0tQOGa0w1NkuykrR0RxOP7DKXeUSFFKMCMBVIk5HUEqcFRMcpwFUg+wZwXNFI4LpsEm3FKx7JZF1HCuXHmm5AYRT1TnpQ/RJocMg0Nk6guD27hpWlv2RiTn2TwYouK13fgoY8wTRtLuGuVdUABuuuMjcIhsZjRUCrz7kRKCW4eylxdYgXTj9Vi3AaYgZIA8FO3CWouWiAgEUIIqDqDxRIiJ6RzgDMGYkm12zTXw6t4C45aq1ekUbrpZRTVFMWWWOSaPnnEcKMNxBFkyk5neYGu9duR/UPqr7tfs7UF7RVvEfp/ZeezUvummWhXJK1wz3sc1kjtEJEfgtueQFxKAlu8cwadaX+a4jREKKXZyYt092dniI7CGmo040VczKd4UNx7XEokp1R6lh5EQmrS1rs94UrbhVLZiAYMQtPY6jgUfIRxuAjlToT1THEpL08Lw+u0Vbz1FeapJNx4POVKackImR6lE+mskgeRY2INwVO6br5KB26KxzLxUxgxVX4EfJOJZ6aDI5YjaaeAzhwPQFUTbTZKHGrHYWtec2ilHHWmtldIURm7etTUEcCFQ9oJ10KKWVO7m2uiplnSI/HxOUqTpoq+H4e6C4u3b08kTMxzlVEzk2HgkECgvdKJX/UcADxpXuoa8Ud2O4u2PcEg7sMni417cE0l7IpmHgAAFQRYdCQqqNKkReTdtjGVdZT1S+TJR+9ZOiMuyVrkTAfZAMep2PTpk5IIDl1DdRAiKpWPWs2pYJNzXgA5jJGtgNFKAKuQItDZNpafte/RMpEJRojn20dYU+aGdfII6aiF4s004lDBr22FRUImTICFim9FzHmtLDFD2KxalIEQ/wDjJ/s+nloryxi8Wl41RnfMagjivS9kNoRGAhxDSKBY8HgcR/NqO/Rcc74Y/wArBzvH/pYhC5LHQkU0hdV5JpSivZyxg2LIkuSLqmbT7KBwL4VAeLeB6L0N8IlQPkQVzZcia4R14HLHK0zwpkMsD2kUId8v2QTm5r0X8Q8HDA2K2287dd1oSD7iqHEYAEkXaPVhNSVoBrdWjBogoCVWCLqz7MgV5/ROieXou0SKGQN7LxNHmU6wSfBAVa2keRJ1P62fH78ku2dxUgi/FFSqRz+LfHf9lk2sw7dcIrRZ9ncncD3+SSMhq8Qi2NCLHcR7+B81SxBMOI5jvWBofqjNK7Bhm3Gn2iaC2mfmmUGLQ9kIxwU7HJdRnK+wtk7Q65i6R7by7I0Pfhgte0Za6iqYEgFCOeDUFaXVAhUZbI8bn8VIaRW6l2LxmkwxjxUF1B14JttJseXRnPhnwuuRoeiVSeBGHGhuGYe34qa1XB1zk59dHsMtNb1K2KjL6uNdUNLercVU7YdiaHsqo5JJJhu+0DMIeLMaJfEi1WxDcbg1WtsygkMIUeqmfGoEugOPVFuIoEyYslTOocRTwnoVimhrUBsZQXIyG5K4b0bBiJ0QkhpBa4g0dTlVcRA82NTRRw3Itu6N01rqPgnIt0Chq0jzLg3osWo2x88QYlEygR7ggkEXBFiCMiClYai4DyM1ynq2epbJ7RiNSFFNIoFjkHgcR/NqO45WxpXiMONxBoRcEWIIyIPBegbM7UekAhxiBEGTsg8a8ncvLkkvxVnPPF7RcVhh6oVkzzWPm1PzQ9kfHIQ/iDLb0oSPYc13apaf7l5FHBXtGKb0WG9hyc0jzC8gjwaVBzBIPUG6OPKp3R6Hx1rGmKHi6sOzZo4dQlbYNSArVgGHEGw7m1O/0VqNlkkhpteaSVTS72U48Tx+mipEnN7pBVy/EOYDJA1iNJMSGANfFWgJzNKm3AFeZQJ3S60lyb4z/Cj2PZrGg4C9002gw70rfSs9douNW6dQvKcCxBzHDgvUsEnN4UNwRQi108XapkM2Pxy2iVh8wW0zW2zjtUTtLh5gxPD/ALb7t5at7JdLvpQqbtOi8acbQ6hRC5tDYoKLLkcVjpqi6gTG9Xgm4ZH8lyCRpc6oaXwyrq53t1TkhtLkfeqkly1t9PelcV7N5GMJPDgGEnMXup4MagsQAk8fEHU0B+C7dGo0dFRTISxv2cY9uktLQAbg0tXQpQ1x4LI8cvda9FsA6pXzydEFrGmTy773RboiW+kW3RVk6A42xjDeFMIiWQ5hTCKmTJuIybFRMCOkojLqHNLbUDSy0QZhFwoqq8GcTOWmKorITliHgjHVbQ7IbiK0WJ90S0PF8TkDAiljjzB5KDIK5YrChRnl72h16DohxIS/GDXo94+alji5Ruz0PkzWLI419FZgxAOKKESoT5mHSf8AwPHSM75tKlZg0meEw3/3YfixN42SXyI/2VSJiceCS5sR9KcCaDqExwjbCdNw4PaKVDmj4hPxgMqR/uRh1aw/MLY2Vgbm5DmC0VJvBBz6REngj7Q0/kxaA53bqK2zAx7v6aNHQ71SqpNzzoj3Pc0AucSQ2tKnNWZ2wNbicb3hPHwcVCdgooymYJ6+lH/QrLCo8pDY82Neyul9DVW/Z+eDt0OIHavuS1+xUx/yQD/9CP7mhGYVgkxBOUM9I0L5uWpofLPHONWi5zWFwZqC+C9u82I2hcbkHg5tciDcFeFzUg+WjvgxBRzHUNrEey4ciKEdV7zhUy4Cjg0H+pjv7SVWvxN2Z/MwhMQQTGhim60VMSH+mgvvAmo6kcVSrRy4Z6Tp9Hn0tEFlftlsSyBK8/lsMmAPFAjN6w3j4hMZKK+GRUEUPEEKXKZ6MoRyRqz1/GZQTEuQPWAq08x9cl5yY1LHMK77MYp6RtONFWtosFeZlzm0a1wDu5qDbqKpsnKTRyYH424TAYkbJZCmOCJgYRbxRPIfutQsIO/4neHhTMpNZMo8uM5Y8kgVzTIuAsho0JrMuHFLo09eyWT14BFb8oZR3iov2XWIxqCiVipvktxYu9Y5ophcVZ0COC3voQRCFt0ZHY2pM6KuRFQjnrRek2H1DPzC6EylzowCgiTfNLubSxu6aWmzQSN06BmULG2hhs5nklcpPodQSLpKxSTZORPMg033Au4Cq86wqdm5o0hN3G/qy969E2f2bhsbWK0Roh9p9SB0bl3Sp0+SeXVD6WnXOaCMiNFiYS7C1oDbACwosVVKVdnC9b6PMXP8I6rgRUPEi5feajMVdGHiCOn/ANJ7fIlQY2KpmTCXelWCLzVbOGhwyaRLJoJCIq7bGWDqWNk2tib5qvCa+K7E0tYVEdmaUD5kJUZlciOkbHUBn6ULprgUsZHF7hTQ441CFh0QcHUyJCmEw/8AW6n9R+qAbFbqPNSelGoS7M2iC2z0QGz3VH8xXMWeiOu5wNLCoB95FUGXt1XJigca/f7obMPiCHRf5RfiN4fOnuURdzeO4dTtQfFSQ3gml0wZhjiKgEcih2amivz0q93qvryPhJ+I965hSIY0Fwvrwr1CexZBwzCh9DTUJeEx1llVCiNHsgnRhqns9g7Ht/S/UZd25eVFVJzBphpIO7Tgamh9yVstBxZOZjO6FfNc0N/D4uo8ioI2HxNa9v3Qcl9lUHGeaBUlATOOtGRQMTBI7zS56IuU2Djv9ayTaC7YehdHx3QoCJiz3ZVV+w/8Nm233E8h8yrXhew0vCodwEreWHpWI517PH5DB5qYPha6mpsPNXjZ/wDDkCjox3jp7P7r0yXkGNFAAAOSKawBJLJJ8dE3kAMNwlsNoAAAHb3Jmyy4LkRBZQbxy+KEItukSnL7JmwDqsQ75y+YW10/4iP5njzowuUPGnWtFSaIGLM2oEjnCSeKsn6KNObcn7HMTHG+y0nmbIiUxMO4UVahNsi5MkOqix1CNFraDSouumFxKFhTGikEVKpA8QYG2uVvIVQkSOshxb1Kaw6IMaCaUFa5aeaLhYcPbdemTbe8qGBFOdPojYUTtz6Ik3/RFEwxos0kHnfLp0Q4kn1oEfHmm2NQTxHUX6jkg3zrd43AHw+ys6DFNhMGVaDQuDulaHp++i3NS7W1vwsRceVbIeDNiufFPIMhEijIhpHtDXqa8BeqFWZvVleFTWnDNNsJw4xM2eH9Tqjy18k4ksFhwb03nam/lomrRZLqNLJ9A2HYSxlKCrtefLRNTAIzCggRd1wI4JnMvJobUIzJGXyTxSohJuxeWA2pVc/w+H7QF9K/IqGcxNjKgeI68B9UPKzLnmvDVc2TKk6StnRHBJx2fCJZzA7VhHe/lNMuRSWJh8Z5LNynAl1qHlqrQyKQLefNSNiXvevT4qiVrlURpor8PZtnFFw8Dhj2QnRZotthoeNL0DyS+xbDwqGMmDsLohmFs0oj2hdBFYo+0L5JfYK2QaMrLZlBqiCsJR8UPoXeX2CmUOvuWnSh1HvRDnrkFDwQ+hvJIEdLPFwRXRRugxnHxV+XZNIbac1JVb+PF8Js3maFYkDofP8AdYm1Vpb+LAHnkfMgmBepA7qJk8xxI3hbX5KvVPFYEzR0J0P483DrQkVXBjg5P8ikJK22IQarKI2w5DXk5k90XAZEFqnzQsjHBFUc2Ks2VirC2seONe6aw5CIA02NQDnl1QkhDL88lZZWXqRU3WVsWVLsA/KRnDw06VpTTNSwZAFn+5R/EEVHQEfFO4bBz7FdwZaG21NNba1B4oi7R9COLg7zQMNXUvXLtStO6a4dsq2xjOJPFoNGnS+aaMm2gUAA6LGTVcrBHg20mvoYyMpChH/ThtadQBXzzRzo1UtgxFMYiojnlHkk41XYi0QZj+WqWYjjcNtmmp5ZKc5KPJbHilN0kO4s6AL2CWx8VLzuty95VfbNvjPoO+gHNPpKC2GNTxPH9guXaU/9Hf4YYVcuWGSsoBd1zzyCOh8gh4IJ6IiOXM3RqK62VlGlZxzyOUqYzkmNoa+tS1cl29gBuPp2S6XiHyKczDSWgupWnQqsXaOSfEgd0Yfdh7lK05HVCvhUBPJZBj1b0St/YXFNWgveWqocxe64MU6FCxdQoxFxvd1C1pNzYIhnJFMDRgh6+S6EP/CkC2EwtkdaLve1WFtVwWrGJKrFHdYjbAfKJleS5dLFWFspXguvyI0r8Fzbs79SrOlio3QSrcMJr08gt/whnMo+UOqFEtC8LS3gBXr9M00lpYZuK2MKINQeyXYjJxgTuk004pvJFgUJLhMssrOw2kNqAAncnNMNPEKLyKMIgNyfMovDMWiQjerm6E8OSZp9phil07Pb4UFrhVhNsxUfFAzUyakcUsw7EG+iaQbEVHdRRJoE1r71Nzt0NjxuxlDj1spxM7vDzSR2JsaPWFeV0HGxz9I7n6I7pF1hlL0W1k+Rxoh5naFreO8eWXmqRMYm52Z+nkg4k5WyR5Jejph8KHcizT20D32JoNBkoJCDEjmjBRvF5yHTU8lNgOykSIA+M1zW8GZEj+bTorvAkNxoADWgZDIBaOJy5Zsvy8eFa4+wWQk2wm7rbnieJOpR0FhPRdthtbc36Lh82chlorKKR5ksspuxjDiAUAXEWYuhm1N1O5raGpNQLaV58lSuCPCYVDiVNQBdTx4xtSh+KWwJwAOGZPHShUsOMTdK6G15th3pjxKwO5oQvK215WsFBwcFN6UCzaiueR7IFgdosjnoO9UbBSboayrq15ffmpi3707cEok5/dtn96o+FOVztzRUotE5wkmF7mij3aZrYjtWRL3CLSJcmBy3VctXVEpjW4sXR+8liJjwv8gcyPP6LoS54N7n5BWz8kO/O/8AhbMqPv6riO7YqRl3cQt+jons2AMhU/fmq/OvNbmg0Sjp2Y54HNBzbai9uS2IpPqjuoYkE5k15cEGUiJpuVByulUeSPBWd7eg+9EJNQx0+K0ZtFKTIcFxL0cP0b3UofDXKhvSvWvmi48exSOagHSg5qBs29o3Tce9W1UuTKWo0fMFcGOljpkngpoDIj8mnqUdEuyizBToqnwY70zCAvSI1x6NIJ+C4g4KfWiOJGgsmuARGQ4w8AA106pdl6H8smmeqx8R0QEbEClMWdQkWZKHkbOaHx0h2J06omDNDiVVhN3tmmsi2tyVSE7NlxqK5HQnK5LC8uzPZQMcBoOax02BknlKuzmS54QdCbTQc0R6Vo4pI6eqonzfNTeT6HWJvssf5oLl04q7+bXTZtJ5WP8Ax6Hbp7muHzp1SYzKwTCDkWjiSHDZi6Zy8aoS7DMNEVm9v0dW1qiiMgyb4bgHCo4EZHuqY7XPohllB2r5Q0gvTCAahKqj0gYDm2tae5MZciljWv32V9uaOGS4sJyWlyu2hEmbBWLKhYsA8/MbgL/en1UUS+Z7D6qcQjxtyC7awDId1xnYqFsSWcRTIIQ4Q05+/wC7p9uV+7KKIwdfvVLQVJiV8ixosPvok+Isa3l8VaI8EkW80lnZDz9/YcECkWVt/ZvM5oZzRp3OfZOYuDOzy65rmDgsRxo0LcD7Cj8oOP7rG4GYnqtorfKbNUoXmvJOpbDGtW5N5EUqV2VDfXz0TOFhTGjK6sM1LC5Saai0qpS2seM7FU/AA6/eZSGPiDWeEjuAnczV2eSQ4lBB0pr95psfDKbcGSeN+INNS026JpOxS1ozuVUWuDDlaqt8tNw4oaW0IGfWl7Lo8afRvNryS4ZHb0PNOoc1RIpp7dPJDibI41HvWcXHoXZZHbLLEn0M6cSIz41XUCMHODd4CtqlSbbKxxpIdCbWzNKF2FEAeInshjKOrQJvHMyyY30xgI/NcmbpxWpTCibuKPEhDHBFYZMV/IhHjsXibvmu3TLgR4XdSCAVY8KgQGkFzbi4Ip9/5VgxaZhTDA3dq4EFrst0DOo6WVF8VtdkJfPSl+pW5GddCIqbfVWqRxEPB+aqmLSgIdu3ypTWqzCXRB6xoB50QSlilx0Tnrmht7LpBaDEBGYFPmmEMaBA4RLnd3iCK5A505pnWisueTilxwdMFM1hfVRk1WNKaxDtaXO8tomKaW1+7LReOvwXLQT92UgAC5KOmzGgu6eQ/dbc0DPNafF7BRg1yuVg8mol+Q96hZAB9UVKMbL8XeQ+qkaaWFAgEFGHj2r8kQ2G1osB9/Fd7yje7/CVhs2SEPEfTktPjUSqemSRnQIBRxPztrFVuamzW11k/N1NAe6XmMlKrgmiPPEoGLD3ufwC3Ei1yXbIeuWn1KNUOmJJ6XzAvqeCFw2aMF55qwxmg2AQsTCWuz++6rDJXDNJWdfxVrs7LlswDkQhn4Fo4/eigdgTuDin3i/YFaJJyYGqWxZskimQv31Rv8EIzJJQkeW3bIxcbH3lR6bgGIh8BhOl9a8Uf+ZYPZCoey86Q1zDwuO/+E3M7RNvXBzPFciy/nQeS3BG8c1WWz/NSNxCmRQeUPhfotX5qG00pWnNcxMVJsKNHLj1KrAnua4i4q1tib6C5PZI8rCsC9lxko28QrRhGGg+MjoOnFINkMLe8CLFbut4NOZ66K6tPDgmjLZcnPl/F0ibf4Baqo60XDppg9oedemXRVIE9VzvKAxhxI7nTXzHmt+kFKkjOmYzpWnksElH3ZaURmm6jzWLUArJyHRcNyWLFCXZddHLyjoA8IW1iRdhfRw9bYLrFiASNygJ8KxYh7CARPWSbGjmtLErHXoRhorkh5toosWLFDuUaN3JRzmZ6LFiyC+yOF6qkhZ9lixYYwFYFixABxEPhPVJpoLFiaPYyNYPm5MHlYsVpC+zTSuqrFiVlEQx3GmZTj8PITXTNXAOPMA/FaWJZfqCf6nuEuPgpCsWK55TMeLeSEiMFxQcP+yxYmCjl48Lv6XHv9geSkc0UAoKW+CxYiujAJuTX9Tvc4gLFixXXRF9n//Z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46" descr="data:image/jpeg;base64,/9j/4AAQSkZJRgABAQAAAQABAAD/2wCEAAkGBxQTEhUUExQWFhQXFBcXFxYYGBcYFxgVFBQWFhUXFxcYHCggGBolHBUUITEhJSkrLi4uFx8zODMsNygtLisBCgoKDg0OGhAQGywkHyQsLCwsLCwsLCwsLCwsLCwsLCwsLCwsLCwsLCwsLCwsLCwsLCwsLCwsLCwsLCwsLCwsLP/AABEIAMIBAwMBIgACEQEDEQH/xAAcAAACAgMBAQAAAAAAAAAAAAAEBQMGAAECBwj/xAA9EAABAgQDBgIIBAUEAwAAAAABAAIDBBEhBTFRBhJBYXGBIpETMkKhscHR8AcUUuEVYnKy8SMzU8JzgoP/xAAZAQADAQEBAAAAAAAAAAAAAAABAgMABAX/xAAnEQACAgICAgICAgMBAAAAAAAAAQIRAxIhMRNBBFEiMhRhI3GBBf/aAAwDAQACEQMRAD8A8+nJGhytRBxsPJbUDJep4js+148NAdEpZs85tatquVtpnr45QmrTPOYTrbj8uB0XUR72CgNW8K3VyxHZUm7Qq5P4NEhi4NENkyvj44H+DTfpYbX+0PC8fzD6590eHVVS2ZmfRRaO9V4oevD75q1vFChNFcT4phsE0ojYEbdul8GIKXzWPipEgyLPIYsbXV/w2e9JDBFKUoTnfovF4M5QhWvY/EyIzodbOFRpXgq43TOP5ONSjf0MNqcArHESGPC8VcBkHg3IHOvmCq3OxfRu3XQYppxDCR5gL0Bs+fRvqQS06U+Z5riBiLTmAm/jY58s83LN/rJWUmJh7I0O4cO1CqViuzxr4DXqvdBNQ9AoXshm4ht7gKS+JCDvYjHE3+p89O2ejnJhKGkpIteai4X0WyWYbUF0M/ZCTeCDCF71FjfmnUFVJjPBJHn/AOHmIRIcSJQ+Cg3m8OvIr0HDptrwTvCmeapG1WxESXBiSjnlntN9odNQqXDn4kMFoLqnO5HmFzx8mKT9irBKT4PdsR/LxIJERzdxwpnqlOByEOCzchN3WcF45gUN8Waheke7dDq3JIFNBwXsESfDBW1AF1PJslZ1wwyXAdNuAoRdLI02SULDxT0tQOGa0w1NkuykrR0RxOP7DKXeUSFFKMCMBVIk5HUEqcFRMcpwFUg+wZwXNFI4LpsEm3FKx7JZF1HCuXHmm5AYRT1TnpQ/RJocMg0Nk6guD27hpWlv2RiTn2TwYouK13fgoY8wTRtLuGuVdUABuuuMjcIhsZjRUCrz7kRKCW4eylxdYgXTj9Vi3AaYgZIA8FO3CWouWiAgEUIIqDqDxRIiJ6RzgDMGYkm12zTXw6t4C45aq1ekUbrpZRTVFMWWWOSaPnnEcKMNxBFkyk5neYGu9duR/UPqr7tfs7UF7RVvEfp/ZeezUvummWhXJK1wz3sc1kjtEJEfgtueQFxKAlu8cwadaX+a4jREKKXZyYt092dniI7CGmo040VczKd4UNx7XEokp1R6lh5EQmrS1rs94UrbhVLZiAYMQtPY6jgUfIRxuAjlToT1THEpL08Lw+u0Vbz1FeapJNx4POVKackImR6lE+mskgeRY2INwVO6br5KB26KxzLxUxgxVX4EfJOJZ6aDI5YjaaeAzhwPQFUTbTZKHGrHYWtec2ilHHWmtldIURm7etTUEcCFQ9oJ10KKWVO7m2uiplnSI/HxOUqTpoq+H4e6C4u3b08kTMxzlVEzk2HgkECgvdKJX/UcADxpXuoa8Ud2O4u2PcEg7sMni417cE0l7IpmHgAAFQRYdCQqqNKkReTdtjGVdZT1S+TJR+9ZOiMuyVrkTAfZAMep2PTpk5IIDl1DdRAiKpWPWs2pYJNzXgA5jJGtgNFKAKuQItDZNpafte/RMpEJRojn20dYU+aGdfII6aiF4s004lDBr22FRUImTICFim9FzHmtLDFD2KxalIEQ/wDjJ/s+nloryxi8Wl41RnfMagjivS9kNoRGAhxDSKBY8HgcR/NqO/Rcc74Y/wArBzvH/pYhC5LHQkU0hdV5JpSivZyxg2LIkuSLqmbT7KBwL4VAeLeB6L0N8IlQPkQVzZcia4R14HLHK0zwpkMsD2kUId8v2QTm5r0X8Q8HDA2K2287dd1oSD7iqHEYAEkXaPVhNSVoBrdWjBogoCVWCLqz7MgV5/ROieXou0SKGQN7LxNHmU6wSfBAVa2keRJ1P62fH78ku2dxUgi/FFSqRz+LfHf9lk2sw7dcIrRZ9ncncD3+SSMhq8Qi2NCLHcR7+B81SxBMOI5jvWBofqjNK7Bhm3Gn2iaC2mfmmUGLQ9kIxwU7HJdRnK+wtk7Q65i6R7by7I0Pfhgte0Za6iqYEgFCOeDUFaXVAhUZbI8bn8VIaRW6l2LxmkwxjxUF1B14JttJseXRnPhnwuuRoeiVSeBGHGhuGYe34qa1XB1zk59dHsMtNb1K2KjL6uNdUNLercVU7YdiaHsqo5JJJhu+0DMIeLMaJfEi1WxDcbg1WtsygkMIUeqmfGoEugOPVFuIoEyYslTOocRTwnoVimhrUBsZQXIyG5K4b0bBiJ0QkhpBa4g0dTlVcRA82NTRRw3Itu6N01rqPgnIt0Chq0jzLg3osWo2x88QYlEygR7ggkEXBFiCMiClYai4DyM1ynq2epbJ7RiNSFFNIoFjkHgcR/NqO45WxpXiMONxBoRcEWIIyIPBegbM7UekAhxiBEGTsg8a8ncvLkkvxVnPPF7RcVhh6oVkzzWPm1PzQ9kfHIQ/iDLb0oSPYc13apaf7l5FHBXtGKb0WG9hyc0jzC8gjwaVBzBIPUG6OPKp3R6Hx1rGmKHi6sOzZo4dQlbYNSArVgGHEGw7m1O/0VqNlkkhpteaSVTS72U48Tx+mipEnN7pBVy/EOYDJA1iNJMSGANfFWgJzNKm3AFeZQJ3S60lyb4z/Cj2PZrGg4C9002gw70rfSs9douNW6dQvKcCxBzHDgvUsEnN4UNwRQi108XapkM2Pxy2iVh8wW0zW2zjtUTtLh5gxPD/ALb7t5at7JdLvpQqbtOi8acbQ6hRC5tDYoKLLkcVjpqi6gTG9Xgm4ZH8lyCRpc6oaXwyrq53t1TkhtLkfeqkly1t9PelcV7N5GMJPDgGEnMXup4MagsQAk8fEHU0B+C7dGo0dFRTISxv2cY9uktLQAbg0tXQpQ1x4LI8cvda9FsA6pXzydEFrGmTy773RboiW+kW3RVk6A42xjDeFMIiWQ5hTCKmTJuIybFRMCOkojLqHNLbUDSy0QZhFwoqq8GcTOWmKorITliHgjHVbQ7IbiK0WJ90S0PF8TkDAiljjzB5KDIK5YrChRnl72h16DohxIS/GDXo94+alji5Ruz0PkzWLI419FZgxAOKKESoT5mHSf8AwPHSM75tKlZg0meEw3/3YfixN42SXyI/2VSJiceCS5sR9KcCaDqExwjbCdNw4PaKVDmj4hPxgMqR/uRh1aw/MLY2Vgbm5DmC0VJvBBz6REngj7Q0/kxaA53bqK2zAx7v6aNHQ71SqpNzzoj3Pc0AucSQ2tKnNWZ2wNbicb3hPHwcVCdgooymYJ6+lH/QrLCo8pDY82Neyul9DVW/Z+eDt0OIHavuS1+xUx/yQD/9CP7mhGYVgkxBOUM9I0L5uWpofLPHONWi5zWFwZqC+C9u82I2hcbkHg5tciDcFeFzUg+WjvgxBRzHUNrEey4ciKEdV7zhUy4Cjg0H+pjv7SVWvxN2Z/MwhMQQTGhim60VMSH+mgvvAmo6kcVSrRy4Z6Tp9Hn0tEFlftlsSyBK8/lsMmAPFAjN6w3j4hMZKK+GRUEUPEEKXKZ6MoRyRqz1/GZQTEuQPWAq08x9cl5yY1LHMK77MYp6RtONFWtosFeZlzm0a1wDu5qDbqKpsnKTRyYH424TAYkbJZCmOCJgYRbxRPIfutQsIO/4neHhTMpNZMo8uM5Y8kgVzTIuAsho0JrMuHFLo09eyWT14BFb8oZR3iov2XWIxqCiVipvktxYu9Y5ophcVZ0COC3voQRCFt0ZHY2pM6KuRFQjnrRek2H1DPzC6EylzowCgiTfNLubSxu6aWmzQSN06BmULG2hhs5nklcpPodQSLpKxSTZORPMg033Au4Cq86wqdm5o0hN3G/qy969E2f2bhsbWK0Roh9p9SB0bl3Sp0+SeXVD6WnXOaCMiNFiYS7C1oDbACwosVVKVdnC9b6PMXP8I6rgRUPEi5feajMVdGHiCOn/ANJ7fIlQY2KpmTCXelWCLzVbOGhwyaRLJoJCIq7bGWDqWNk2tib5qvCa+K7E0tYVEdmaUD5kJUZlciOkbHUBn6ULprgUsZHF7hTQ441CFh0QcHUyJCmEw/8AW6n9R+qAbFbqPNSelGoS7M2iC2z0QGz3VH8xXMWeiOu5wNLCoB95FUGXt1XJigca/f7obMPiCHRf5RfiN4fOnuURdzeO4dTtQfFSQ3gml0wZhjiKgEcih2amivz0q93qvryPhJ+I965hSIY0Fwvrwr1CexZBwzCh9DTUJeEx1llVCiNHsgnRhqns9g7Ht/S/UZd25eVFVJzBphpIO7Tgamh9yVstBxZOZjO6FfNc0N/D4uo8ioI2HxNa9v3Qcl9lUHGeaBUlATOOtGRQMTBI7zS56IuU2Djv9ayTaC7YehdHx3QoCJiz3ZVV+w/8Nm233E8h8yrXhew0vCodwEreWHpWI517PH5DB5qYPha6mpsPNXjZ/wDDkCjox3jp7P7r0yXkGNFAAAOSKawBJLJJ8dE3kAMNwlsNoAAAHb3Jmyy4LkRBZQbxy+KEItukSnL7JmwDqsQ75y+YW10/4iP5njzowuUPGnWtFSaIGLM2oEjnCSeKsn6KNObcn7HMTHG+y0nmbIiUxMO4UVahNsi5MkOqix1CNFraDSouumFxKFhTGikEVKpA8QYG2uVvIVQkSOshxb1Kaw6IMaCaUFa5aeaLhYcPbdemTbe8qGBFOdPojYUTtz6Ik3/RFEwxos0kHnfLp0Q4kn1oEfHmm2NQTxHUX6jkg3zrd43AHw+ys6DFNhMGVaDQuDulaHp++i3NS7W1vwsRceVbIeDNiufFPIMhEijIhpHtDXqa8BeqFWZvVleFTWnDNNsJw4xM2eH9Tqjy18k4ksFhwb03nam/lomrRZLqNLJ9A2HYSxlKCrtefLRNTAIzCggRd1wI4JnMvJobUIzJGXyTxSohJuxeWA2pVc/w+H7QF9K/IqGcxNjKgeI68B9UPKzLnmvDVc2TKk6StnRHBJx2fCJZzA7VhHe/lNMuRSWJh8Z5LNynAl1qHlqrQyKQLefNSNiXvevT4qiVrlURpor8PZtnFFw8Dhj2QnRZotthoeNL0DyS+xbDwqGMmDsLohmFs0oj2hdBFYo+0L5JfYK2QaMrLZlBqiCsJR8UPoXeX2CmUOvuWnSh1HvRDnrkFDwQ+hvJIEdLPFwRXRRugxnHxV+XZNIbac1JVb+PF8Js3maFYkDofP8AdYm1Vpb+LAHnkfMgmBepA7qJk8xxI3hbX5KvVPFYEzR0J0P483DrQkVXBjg5P8ikJK22IQarKI2w5DXk5k90XAZEFqnzQsjHBFUc2Ks2VirC2seONe6aw5CIA02NQDnl1QkhDL88lZZWXqRU3WVsWVLsA/KRnDw06VpTTNSwZAFn+5R/EEVHQEfFO4bBz7FdwZaG21NNba1B4oi7R9COLg7zQMNXUvXLtStO6a4dsq2xjOJPFoNGnS+aaMm2gUAA6LGTVcrBHg20mvoYyMpChH/ThtadQBXzzRzo1UtgxFMYiojnlHkk41XYi0QZj+WqWYjjcNtmmp5ZKc5KPJbHilN0kO4s6AL2CWx8VLzuty95VfbNvjPoO+gHNPpKC2GNTxPH9guXaU/9Hf4YYVcuWGSsoBd1zzyCOh8gh4IJ6IiOXM3RqK62VlGlZxzyOUqYzkmNoa+tS1cl29gBuPp2S6XiHyKczDSWgupWnQqsXaOSfEgd0Yfdh7lK05HVCvhUBPJZBj1b0St/YXFNWgveWqocxe64MU6FCxdQoxFxvd1C1pNzYIhnJFMDRgh6+S6EP/CkC2EwtkdaLve1WFtVwWrGJKrFHdYjbAfKJleS5dLFWFspXguvyI0r8Fzbs79SrOlio3QSrcMJr08gt/whnMo+UOqFEtC8LS3gBXr9M00lpYZuK2MKINQeyXYjJxgTuk004pvJFgUJLhMssrOw2kNqAAncnNMNPEKLyKMIgNyfMovDMWiQjerm6E8OSZp9phil07Pb4UFrhVhNsxUfFAzUyakcUsw7EG+iaQbEVHdRRJoE1r71Nzt0NjxuxlDj1spxM7vDzSR2JsaPWFeV0HGxz9I7n6I7pF1hlL0W1k+Rxoh5naFreO8eWXmqRMYm52Z+nkg4k5WyR5Jejph8KHcizT20D32JoNBkoJCDEjmjBRvF5yHTU8lNgOykSIA+M1zW8GZEj+bTorvAkNxoADWgZDIBaOJy5Zsvy8eFa4+wWQk2wm7rbnieJOpR0FhPRdthtbc36Lh82chlorKKR5ksspuxjDiAUAXEWYuhm1N1O5raGpNQLaV58lSuCPCYVDiVNQBdTx4xtSh+KWwJwAOGZPHShUsOMTdK6G15th3pjxKwO5oQvK215WsFBwcFN6UCzaiueR7IFgdosjnoO9UbBSboayrq15ffmpi3707cEok5/dtn96o+FOVztzRUotE5wkmF7mij3aZrYjtWRL3CLSJcmBy3VctXVEpjW4sXR+8liJjwv8gcyPP6LoS54N7n5BWz8kO/O/8AhbMqPv6riO7YqRl3cQt+jons2AMhU/fmq/OvNbmg0Sjp2Y54HNBzbai9uS2IpPqjuoYkE5k15cEGUiJpuVByulUeSPBWd7eg+9EJNQx0+K0ZtFKTIcFxL0cP0b3UofDXKhvSvWvmi48exSOagHSg5qBs29o3Tce9W1UuTKWo0fMFcGOljpkngpoDIj8mnqUdEuyizBToqnwY70zCAvSI1x6NIJ+C4g4KfWiOJGgsmuARGQ4w8AA106pdl6H8smmeqx8R0QEbEClMWdQkWZKHkbOaHx0h2J06omDNDiVVhN3tmmsi2tyVSE7NlxqK5HQnK5LC8uzPZQMcBoOax02BknlKuzmS54QdCbTQc0R6Vo4pI6eqonzfNTeT6HWJvssf5oLl04q7+bXTZtJ5WP8Ax6Hbp7muHzp1SYzKwTCDkWjiSHDZi6Zy8aoS7DMNEVm9v0dW1qiiMgyb4bgHCo4EZHuqY7XPohllB2r5Q0gvTCAahKqj0gYDm2tae5MZciljWv32V9uaOGS4sJyWlyu2hEmbBWLKhYsA8/MbgL/en1UUS+Z7D6qcQjxtyC7awDId1xnYqFsSWcRTIIQ4Q05+/wC7p9uV+7KKIwdfvVLQVJiV8ixosPvok+Isa3l8VaI8EkW80lnZDz9/YcECkWVt/ZvM5oZzRp3OfZOYuDOzy65rmDgsRxo0LcD7Cj8oOP7rG4GYnqtorfKbNUoXmvJOpbDGtW5N5EUqV2VDfXz0TOFhTGjK6sM1LC5Saai0qpS2seM7FU/AA6/eZSGPiDWeEjuAnczV2eSQ4lBB0pr95psfDKbcGSeN+INNS026JpOxS1ozuVUWuDDlaqt8tNw4oaW0IGfWl7Lo8afRvNryS4ZHb0PNOoc1RIpp7dPJDibI41HvWcXHoXZZHbLLEn0M6cSIz41XUCMHODd4CtqlSbbKxxpIdCbWzNKF2FEAeInshjKOrQJvHMyyY30xgI/NcmbpxWpTCibuKPEhDHBFYZMV/IhHjsXibvmu3TLgR4XdSCAVY8KgQGkFzbi4Ip9/5VgxaZhTDA3dq4EFrst0DOo6WVF8VtdkJfPSl+pW5GddCIqbfVWqRxEPB+aqmLSgIdu3ypTWqzCXRB6xoB50QSlilx0Tnrmht7LpBaDEBGYFPmmEMaBA4RLnd3iCK5A505pnWisueTilxwdMFM1hfVRk1WNKaxDtaXO8tomKaW1+7LReOvwXLQT92UgAC5KOmzGgu6eQ/dbc0DPNafF7BRg1yuVg8mol+Q96hZAB9UVKMbL8XeQ+qkaaWFAgEFGHj2r8kQ2G1osB9/Fd7yje7/CVhs2SEPEfTktPjUSqemSRnQIBRxPztrFVuamzW11k/N1NAe6XmMlKrgmiPPEoGLD3ufwC3Ei1yXbIeuWn1KNUOmJJ6XzAvqeCFw2aMF55qwxmg2AQsTCWuz++6rDJXDNJWdfxVrs7LlswDkQhn4Fo4/eigdgTuDin3i/YFaJJyYGqWxZskimQv31Rv8EIzJJQkeW3bIxcbH3lR6bgGIh8BhOl9a8Uf+ZYPZCoey86Q1zDwuO/+E3M7RNvXBzPFciy/nQeS3BG8c1WWz/NSNxCmRQeUPhfotX5qG00pWnNcxMVJsKNHLj1KrAnua4i4q1tib6C5PZI8rCsC9lxko28QrRhGGg+MjoOnFINkMLe8CLFbut4NOZ66K6tPDgmjLZcnPl/F0ibf4Baqo60XDppg9oedemXRVIE9VzvKAxhxI7nTXzHmt+kFKkjOmYzpWnksElH3ZaURmm6jzWLUArJyHRcNyWLFCXZddHLyjoA8IW1iRdhfRw9bYLrFiASNygJ8KxYh7CARPWSbGjmtLErHXoRhorkh5toosWLFDuUaN3JRzmZ6LFiyC+yOF6qkhZ9lixYYwFYFixABxEPhPVJpoLFiaPYyNYPm5MHlYsVpC+zTSuqrFiVlEQx3GmZTj8PITXTNXAOPMA/FaWJZfqCf6nuEuPgpCsWK55TMeLeSEiMFxQcP+yxYmCjl48Lv6XHv9geSkc0UAoKW+CxYiujAJuTX9Tvc4gLFixXXRF9n//Z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48" descr="data:image/jpeg;base64,/9j/4AAQSkZJRgABAQAAAQABAAD/2wCEAAkGBxQTEhUUExQWFhQXFBcXFxYYGBcYFxgVFBQWFhUXFxcYHCggGBolHBUUITEhJSkrLi4uFx8zODMsNygtLisBCgoKDg0OGhAQGywkHyQsLCwsLCwsLCwsLCwsLCwsLCwsLCwsLCwsLCwsLCwsLCwsLCwsLCwsLCwsLCwsLCwsLP/AABEIAMIBAwMBIgACEQEDEQH/xAAcAAACAgMBAQAAAAAAAAAAAAAEBQMGAAECBwj/xAA9EAABAgQDBgIIBAUEAwAAAAABAAIDBBEhBTFRBhJBYXGBIpETMkKhscHR8AcUUuEVYnKy8SMzU8JzgoP/xAAZAQADAQEBAAAAAAAAAAAAAAABAgMABAX/xAAnEQACAgICAgICAgMBAAAAAAAAAQIRAxIhMRNBBFEiMhRhI3GBBf/aAAwDAQACEQMRAD8A8+nJGhytRBxsPJbUDJep4js+148NAdEpZs85tatquVtpnr45QmrTPOYTrbj8uB0XUR72CgNW8K3VyxHZUm7Qq5P4NEhi4NENkyvj44H+DTfpYbX+0PC8fzD6590eHVVS2ZmfRRaO9V4oevD75q1vFChNFcT4phsE0ojYEbdul8GIKXzWPipEgyLPIYsbXV/w2e9JDBFKUoTnfovF4M5QhWvY/EyIzodbOFRpXgq43TOP5ONSjf0MNqcArHESGPC8VcBkHg3IHOvmCq3OxfRu3XQYppxDCR5gL0Bs+fRvqQS06U+Z5riBiLTmAm/jY58s83LN/rJWUmJh7I0O4cO1CqViuzxr4DXqvdBNQ9AoXshm4ht7gKS+JCDvYjHE3+p89O2ejnJhKGkpIteai4X0WyWYbUF0M/ZCTeCDCF71FjfmnUFVJjPBJHn/AOHmIRIcSJQ+Cg3m8OvIr0HDptrwTvCmeapG1WxESXBiSjnlntN9odNQqXDn4kMFoLqnO5HmFzx8mKT9irBKT4PdsR/LxIJERzdxwpnqlOByEOCzchN3WcF45gUN8Waheke7dDq3JIFNBwXsESfDBW1AF1PJslZ1wwyXAdNuAoRdLI02SULDxT0tQOGa0w1NkuykrR0RxOP7DKXeUSFFKMCMBVIk5HUEqcFRMcpwFUg+wZwXNFI4LpsEm3FKx7JZF1HCuXHmm5AYRT1TnpQ/RJocMg0Nk6guD27hpWlv2RiTn2TwYouK13fgoY8wTRtLuGuVdUABuuuMjcIhsZjRUCrz7kRKCW4eylxdYgXTj9Vi3AaYgZIA8FO3CWouWiAgEUIIqDqDxRIiJ6RzgDMGYkm12zTXw6t4C45aq1ekUbrpZRTVFMWWWOSaPnnEcKMNxBFkyk5neYGu9duR/UPqr7tfs7UF7RVvEfp/ZeezUvummWhXJK1wz3sc1kjtEJEfgtueQFxKAlu8cwadaX+a4jREKKXZyYt092dniI7CGmo040VczKd4UNx7XEokp1R6lh5EQmrS1rs94UrbhVLZiAYMQtPY6jgUfIRxuAjlToT1THEpL08Lw+u0Vbz1FeapJNx4POVKackImR6lE+mskgeRY2INwVO6br5KB26KxzLxUxgxVX4EfJOJZ6aDI5YjaaeAzhwPQFUTbTZKHGrHYWtec2ilHHWmtldIURm7etTUEcCFQ9oJ10KKWVO7m2uiplnSI/HxOUqTpoq+H4e6C4u3b08kTMxzlVEzk2HgkECgvdKJX/UcADxpXuoa8Ud2O4u2PcEg7sMni417cE0l7IpmHgAAFQRYdCQqqNKkReTdtjGVdZT1S+TJR+9ZOiMuyVrkTAfZAMep2PTpk5IIDl1DdRAiKpWPWs2pYJNzXgA5jJGtgNFKAKuQItDZNpafte/RMpEJRojn20dYU+aGdfII6aiF4s004lDBr22FRUImTICFim9FzHmtLDFD2KxalIEQ/wDjJ/s+nloryxi8Wl41RnfMagjivS9kNoRGAhxDSKBY8HgcR/NqO/Rcc74Y/wArBzvH/pYhC5LHQkU0hdV5JpSivZyxg2LIkuSLqmbT7KBwL4VAeLeB6L0N8IlQPkQVzZcia4R14HLHK0zwpkMsD2kUId8v2QTm5r0X8Q8HDA2K2287dd1oSD7iqHEYAEkXaPVhNSVoBrdWjBogoCVWCLqz7MgV5/ROieXou0SKGQN7LxNHmU6wSfBAVa2keRJ1P62fH78ku2dxUgi/FFSqRz+LfHf9lk2sw7dcIrRZ9ncncD3+SSMhq8Qi2NCLHcR7+B81SxBMOI5jvWBofqjNK7Bhm3Gn2iaC2mfmmUGLQ9kIxwU7HJdRnK+wtk7Q65i6R7by7I0Pfhgte0Za6iqYEgFCOeDUFaXVAhUZbI8bn8VIaRW6l2LxmkwxjxUF1B14JttJseXRnPhnwuuRoeiVSeBGHGhuGYe34qa1XB1zk59dHsMtNb1K2KjL6uNdUNLercVU7YdiaHsqo5JJJhu+0DMIeLMaJfEi1WxDcbg1WtsygkMIUeqmfGoEugOPVFuIoEyYslTOocRTwnoVimhrUBsZQXIyG5K4b0bBiJ0QkhpBa4g0dTlVcRA82NTRRw3Itu6N01rqPgnIt0Chq0jzLg3osWo2x88QYlEygR7ggkEXBFiCMiClYai4DyM1ynq2epbJ7RiNSFFNIoFjkHgcR/NqO45WxpXiMONxBoRcEWIIyIPBegbM7UekAhxiBEGTsg8a8ncvLkkvxVnPPF7RcVhh6oVkzzWPm1PzQ9kfHIQ/iDLb0oSPYc13apaf7l5FHBXtGKb0WG9hyc0jzC8gjwaVBzBIPUG6OPKp3R6Hx1rGmKHi6sOzZo4dQlbYNSArVgGHEGw7m1O/0VqNlkkhpteaSVTS72U48Tx+mipEnN7pBVy/EOYDJA1iNJMSGANfFWgJzNKm3AFeZQJ3S60lyb4z/Cj2PZrGg4C9002gw70rfSs9douNW6dQvKcCxBzHDgvUsEnN4UNwRQi108XapkM2Pxy2iVh8wW0zW2zjtUTtLh5gxPD/ALb7t5at7JdLvpQqbtOi8acbQ6hRC5tDYoKLLkcVjpqi6gTG9Xgm4ZH8lyCRpc6oaXwyrq53t1TkhtLkfeqkly1t9PelcV7N5GMJPDgGEnMXup4MagsQAk8fEHU0B+C7dGo0dFRTISxv2cY9uktLQAbg0tXQpQ1x4LI8cvda9FsA6pXzydEFrGmTy773RboiW+kW3RVk6A42xjDeFMIiWQ5hTCKmTJuIybFRMCOkojLqHNLbUDSy0QZhFwoqq8GcTOWmKorITliHgjHVbQ7IbiK0WJ90S0PF8TkDAiljjzB5KDIK5YrChRnl72h16DohxIS/GDXo94+alji5Ruz0PkzWLI419FZgxAOKKESoT5mHSf8AwPHSM75tKlZg0meEw3/3YfixN42SXyI/2VSJiceCS5sR9KcCaDqExwjbCdNw4PaKVDmj4hPxgMqR/uRh1aw/MLY2Vgbm5DmC0VJvBBz6REngj7Q0/kxaA53bqK2zAx7v6aNHQ71SqpNzzoj3Pc0AucSQ2tKnNWZ2wNbicb3hPHwcVCdgooymYJ6+lH/QrLCo8pDY82Neyul9DVW/Z+eDt0OIHavuS1+xUx/yQD/9CP7mhGYVgkxBOUM9I0L5uWpofLPHONWi5zWFwZqC+C9u82I2hcbkHg5tciDcFeFzUg+WjvgxBRzHUNrEey4ciKEdV7zhUy4Cjg0H+pjv7SVWvxN2Z/MwhMQQTGhim60VMSH+mgvvAmo6kcVSrRy4Z6Tp9Hn0tEFlftlsSyBK8/lsMmAPFAjN6w3j4hMZKK+GRUEUPEEKXKZ6MoRyRqz1/GZQTEuQPWAq08x9cl5yY1LHMK77MYp6RtONFWtosFeZlzm0a1wDu5qDbqKpsnKTRyYH424TAYkbJZCmOCJgYRbxRPIfutQsIO/4neHhTMpNZMo8uM5Y8kgVzTIuAsho0JrMuHFLo09eyWT14BFb8oZR3iov2XWIxqCiVipvktxYu9Y5ophcVZ0COC3voQRCFt0ZHY2pM6KuRFQjnrRek2H1DPzC6EylzowCgiTfNLubSxu6aWmzQSN06BmULG2hhs5nklcpPodQSLpKxSTZORPMg033Au4Cq86wqdm5o0hN3G/qy969E2f2bhsbWK0Roh9p9SB0bl3Sp0+SeXVD6WnXOaCMiNFiYS7C1oDbACwosVVKVdnC9b6PMXP8I6rgRUPEi5feajMVdGHiCOn/ANJ7fIlQY2KpmTCXelWCLzVbOGhwyaRLJoJCIq7bGWDqWNk2tib5qvCa+K7E0tYVEdmaUD5kJUZlciOkbHUBn6ULprgUsZHF7hTQ441CFh0QcHUyJCmEw/8AW6n9R+qAbFbqPNSelGoS7M2iC2z0QGz3VH8xXMWeiOu5wNLCoB95FUGXt1XJigca/f7obMPiCHRf5RfiN4fOnuURdzeO4dTtQfFSQ3gml0wZhjiKgEcih2amivz0q93qvryPhJ+I965hSIY0Fwvrwr1CexZBwzCh9DTUJeEx1llVCiNHsgnRhqns9g7Ht/S/UZd25eVFVJzBphpIO7Tgamh9yVstBxZOZjO6FfNc0N/D4uo8ioI2HxNa9v3Qcl9lUHGeaBUlATOOtGRQMTBI7zS56IuU2Djv9ayTaC7YehdHx3QoCJiz3ZVV+w/8Nm233E8h8yrXhew0vCodwEreWHpWI517PH5DB5qYPha6mpsPNXjZ/wDDkCjox3jp7P7r0yXkGNFAAAOSKawBJLJJ8dE3kAMNwlsNoAAAHb3Jmyy4LkRBZQbxy+KEItukSnL7JmwDqsQ75y+YW10/4iP5njzowuUPGnWtFSaIGLM2oEjnCSeKsn6KNObcn7HMTHG+y0nmbIiUxMO4UVahNsi5MkOqix1CNFraDSouumFxKFhTGikEVKpA8QYG2uVvIVQkSOshxb1Kaw6IMaCaUFa5aeaLhYcPbdemTbe8qGBFOdPojYUTtz6Ik3/RFEwxos0kHnfLp0Q4kn1oEfHmm2NQTxHUX6jkg3zrd43AHw+ys6DFNhMGVaDQuDulaHp++i3NS7W1vwsRceVbIeDNiufFPIMhEijIhpHtDXqa8BeqFWZvVleFTWnDNNsJw4xM2eH9Tqjy18k4ksFhwb03nam/lomrRZLqNLJ9A2HYSxlKCrtefLRNTAIzCggRd1wI4JnMvJobUIzJGXyTxSohJuxeWA2pVc/w+H7QF9K/IqGcxNjKgeI68B9UPKzLnmvDVc2TKk6StnRHBJx2fCJZzA7VhHe/lNMuRSWJh8Z5LNynAl1qHlqrQyKQLefNSNiXvevT4qiVrlURpor8PZtnFFw8Dhj2QnRZotthoeNL0DyS+xbDwqGMmDsLohmFs0oj2hdBFYo+0L5JfYK2QaMrLZlBqiCsJR8UPoXeX2CmUOvuWnSh1HvRDnrkFDwQ+hvJIEdLPFwRXRRugxnHxV+XZNIbac1JVb+PF8Js3maFYkDofP8AdYm1Vpb+LAHnkfMgmBepA7qJk8xxI3hbX5KvVPFYEzR0J0P483DrQkVXBjg5P8ikJK22IQarKI2w5DXk5k90XAZEFqnzQsjHBFUc2Ks2VirC2seONe6aw5CIA02NQDnl1QkhDL88lZZWXqRU3WVsWVLsA/KRnDw06VpTTNSwZAFn+5R/EEVHQEfFO4bBz7FdwZaG21NNba1B4oi7R9COLg7zQMNXUvXLtStO6a4dsq2xjOJPFoNGnS+aaMm2gUAA6LGTVcrBHg20mvoYyMpChH/ThtadQBXzzRzo1UtgxFMYiojnlHkk41XYi0QZj+WqWYjjcNtmmp5ZKc5KPJbHilN0kO4s6AL2CWx8VLzuty95VfbNvjPoO+gHNPpKC2GNTxPH9guXaU/9Hf4YYVcuWGSsoBd1zzyCOh8gh4IJ6IiOXM3RqK62VlGlZxzyOUqYzkmNoa+tS1cl29gBuPp2S6XiHyKczDSWgupWnQqsXaOSfEgd0Yfdh7lK05HVCvhUBPJZBj1b0St/YXFNWgveWqocxe64MU6FCxdQoxFxvd1C1pNzYIhnJFMDRgh6+S6EP/CkC2EwtkdaLve1WFtVwWrGJKrFHdYjbAfKJleS5dLFWFspXguvyI0r8Fzbs79SrOlio3QSrcMJr08gt/whnMo+UOqFEtC8LS3gBXr9M00lpYZuK2MKINQeyXYjJxgTuk004pvJFgUJLhMssrOw2kNqAAncnNMNPEKLyKMIgNyfMovDMWiQjerm6E8OSZp9phil07Pb4UFrhVhNsxUfFAzUyakcUsw7EG+iaQbEVHdRRJoE1r71Nzt0NjxuxlDj1spxM7vDzSR2JsaPWFeV0HGxz9I7n6I7pF1hlL0W1k+Rxoh5naFreO8eWXmqRMYm52Z+nkg4k5WyR5Jejph8KHcizT20D32JoNBkoJCDEjmjBRvF5yHTU8lNgOykSIA+M1zW8GZEj+bTorvAkNxoADWgZDIBaOJy5Zsvy8eFa4+wWQk2wm7rbnieJOpR0FhPRdthtbc36Lh82chlorKKR5ksspuxjDiAUAXEWYuhm1N1O5raGpNQLaV58lSuCPCYVDiVNQBdTx4xtSh+KWwJwAOGZPHShUsOMTdK6G15th3pjxKwO5oQvK215WsFBwcFN6UCzaiueR7IFgdosjnoO9UbBSboayrq15ffmpi3707cEok5/dtn96o+FOVztzRUotE5wkmF7mij3aZrYjtWRL3CLSJcmBy3VctXVEpjW4sXR+8liJjwv8gcyPP6LoS54N7n5BWz8kO/O/8AhbMqPv6riO7YqRl3cQt+jons2AMhU/fmq/OvNbmg0Sjp2Y54HNBzbai9uS2IpPqjuoYkE5k15cEGUiJpuVByulUeSPBWd7eg+9EJNQx0+K0ZtFKTIcFxL0cP0b3UofDXKhvSvWvmi48exSOagHSg5qBs29o3Tce9W1UuTKWo0fMFcGOljpkngpoDIj8mnqUdEuyizBToqnwY70zCAvSI1x6NIJ+C4g4KfWiOJGgsmuARGQ4w8AA106pdl6H8smmeqx8R0QEbEClMWdQkWZKHkbOaHx0h2J06omDNDiVVhN3tmmsi2tyVSE7NlxqK5HQnK5LC8uzPZQMcBoOax02BknlKuzmS54QdCbTQc0R6Vo4pI6eqonzfNTeT6HWJvssf5oLl04q7+bXTZtJ5WP8Ax6Hbp7muHzp1SYzKwTCDkWjiSHDZi6Zy8aoS7DMNEVm9v0dW1qiiMgyb4bgHCo4EZHuqY7XPohllB2r5Q0gvTCAahKqj0gYDm2tae5MZciljWv32V9uaOGS4sJyWlyu2hEmbBWLKhYsA8/MbgL/en1UUS+Z7D6qcQjxtyC7awDId1xnYqFsSWcRTIIQ4Q05+/wC7p9uV+7KKIwdfvVLQVJiV8ixosPvok+Isa3l8VaI8EkW80lnZDz9/YcECkWVt/ZvM5oZzRp3OfZOYuDOzy65rmDgsRxo0LcD7Cj8oOP7rG4GYnqtorfKbNUoXmvJOpbDGtW5N5EUqV2VDfXz0TOFhTGjK6sM1LC5Saai0qpS2seM7FU/AA6/eZSGPiDWeEjuAnczV2eSQ4lBB0pr95psfDKbcGSeN+INNS026JpOxS1ozuVUWuDDlaqt8tNw4oaW0IGfWl7Lo8afRvNryS4ZHb0PNOoc1RIpp7dPJDibI41HvWcXHoXZZHbLLEn0M6cSIz41XUCMHODd4CtqlSbbKxxpIdCbWzNKF2FEAeInshjKOrQJvHMyyY30xgI/NcmbpxWpTCibuKPEhDHBFYZMV/IhHjsXibvmu3TLgR4XdSCAVY8KgQGkFzbi4Ip9/5VgxaZhTDA3dq4EFrst0DOo6WVF8VtdkJfPSl+pW5GddCIqbfVWqRxEPB+aqmLSgIdu3ypTWqzCXRB6xoB50QSlilx0Tnrmht7LpBaDEBGYFPmmEMaBA4RLnd3iCK5A505pnWisueTilxwdMFM1hfVRk1WNKaxDtaXO8tomKaW1+7LReOvwXLQT92UgAC5KOmzGgu6eQ/dbc0DPNafF7BRg1yuVg8mol+Q96hZAB9UVKMbL8XeQ+qkaaWFAgEFGHj2r8kQ2G1osB9/Fd7yje7/CVhs2SEPEfTktPjUSqemSRnQIBRxPztrFVuamzW11k/N1NAe6XmMlKrgmiPPEoGLD3ufwC3Ei1yXbIeuWn1KNUOmJJ6XzAvqeCFw2aMF55qwxmg2AQsTCWuz++6rDJXDNJWdfxVrs7LlswDkQhn4Fo4/eigdgTuDin3i/YFaJJyYGqWxZskimQv31Rv8EIzJJQkeW3bIxcbH3lR6bgGIh8BhOl9a8Uf+ZYPZCoey86Q1zDwuO/+E3M7RNvXBzPFciy/nQeS3BG8c1WWz/NSNxCmRQeUPhfotX5qG00pWnNcxMVJsKNHLj1KrAnua4i4q1tib6C5PZI8rCsC9lxko28QrRhGGg+MjoOnFINkMLe8CLFbut4NOZ66K6tPDgmjLZcnPl/F0ibf4Baqo60XDppg9oedemXRVIE9VzvKAxhxI7nTXzHmt+kFKkjOmYzpWnksElH3ZaURmm6jzWLUArJyHRcNyWLFCXZddHLyjoA8IW1iRdhfRw9bYLrFiASNygJ8KxYh7CARPWSbGjmtLErHXoRhorkh5toosWLFDuUaN3JRzmZ6LFiyC+yOF6qkhZ9lixYYwFYFixABxEPhPVJpoLFiaPYyNYPm5MHlYsVpC+zTSuqrFiVlEQx3GmZTj8PITXTNXAOPMA/FaWJZfqCf6nuEuPgpCsWK55TMeLeSEiMFxQcP+yxYmCjl48Lv6XHv9geSkc0UAoKW+CxYiujAJuTX9Tvc4gLFixXXRF9n//Z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63" y="186536"/>
            <a:ext cx="3841982" cy="255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2211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Technical aspects of slaughtering &amp; dressing</a:t>
            </a:r>
            <a:endParaRPr lang="ar-EG" sz="32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142976" y="733246"/>
            <a:ext cx="7786742" cy="6124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AutoNum type="alphaLcPeriod"/>
            </a:pPr>
            <a:r>
              <a:rPr lang="en-US" sz="2800" b="1" u="sng" dirty="0" smtClean="0">
                <a:solidFill>
                  <a:srgbClr val="FF0000"/>
                </a:solidFill>
              </a:rPr>
              <a:t>At the farm:</a:t>
            </a:r>
          </a:p>
          <a:p>
            <a:pPr marL="514350" indent="-514350"/>
            <a:r>
              <a:rPr lang="en-US" sz="2800" dirty="0" smtClean="0"/>
              <a:t>1- drug withdrowal:7 d. before slaughter</a:t>
            </a:r>
          </a:p>
          <a:p>
            <a:pPr marL="514350" indent="-514350"/>
            <a:r>
              <a:rPr lang="en-US" sz="2800" dirty="0" smtClean="0"/>
              <a:t>2-starving 20-8 hr </a:t>
            </a:r>
          </a:p>
          <a:p>
            <a:pPr marL="514350" indent="-514350"/>
            <a:r>
              <a:rPr lang="en-US" sz="2800" dirty="0" smtClean="0"/>
              <a:t>3- water </a:t>
            </a:r>
            <a:r>
              <a:rPr lang="en-US" sz="2800" dirty="0" err="1" smtClean="0"/>
              <a:t>withdrowal</a:t>
            </a:r>
            <a:r>
              <a:rPr lang="en-US" sz="2800" dirty="0" smtClean="0"/>
              <a:t> 1hr before loading</a:t>
            </a:r>
          </a:p>
          <a:p>
            <a:pPr marL="514350" indent="-514350"/>
            <a:r>
              <a:rPr lang="en-US" sz="2800" dirty="0" smtClean="0"/>
              <a:t>4- (4-5 birds)/ crates. Caught from legs gently.</a:t>
            </a:r>
          </a:p>
          <a:p>
            <a:r>
              <a:rPr lang="en-US" sz="2800" b="1" u="sng" dirty="0" smtClean="0">
                <a:solidFill>
                  <a:srgbClr val="FF0000"/>
                </a:solidFill>
              </a:rPr>
              <a:t>b.  At the slaughter plant: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Unloading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Stunning &amp;slaughtering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Plucking(</a:t>
            </a:r>
            <a:r>
              <a:rPr lang="en-US" sz="2800" dirty="0" err="1" smtClean="0"/>
              <a:t>defeathering</a:t>
            </a:r>
            <a:r>
              <a:rPr lang="en-US" sz="2800" dirty="0" smtClean="0"/>
              <a:t>)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Evisceration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Giblets</a:t>
            </a:r>
          </a:p>
          <a:p>
            <a:pPr marL="342900" indent="-342900">
              <a:buAutoNum type="arabicParenR"/>
            </a:pPr>
            <a:r>
              <a:rPr lang="en-US" sz="2800" dirty="0" smtClean="0"/>
              <a:t>Cooling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Air chilling methods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Water chilling method.</a:t>
            </a:r>
            <a:endParaRPr lang="ar-EG" sz="2800" dirty="0"/>
          </a:p>
        </p:txBody>
      </p: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Catching, Crating and Unloading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1538" y="1447800"/>
            <a:ext cx="8072462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6-10 h</a:t>
            </a:r>
          </a:p>
          <a:p>
            <a:r>
              <a:rPr lang="en-US" b="1" dirty="0" smtClean="0"/>
              <a:t>plastic </a:t>
            </a:r>
            <a:r>
              <a:rPr lang="en-US" b="1" dirty="0"/>
              <a:t>crates</a:t>
            </a:r>
            <a:r>
              <a:rPr lang="en-US" dirty="0"/>
              <a:t>, about 10 birds per cage</a:t>
            </a:r>
            <a:endParaRPr lang="en-US" dirty="0" smtClean="0"/>
          </a:p>
          <a:p>
            <a:r>
              <a:rPr lang="en-US" dirty="0" smtClean="0"/>
              <a:t>individually </a:t>
            </a:r>
            <a:r>
              <a:rPr lang="en-US" dirty="0"/>
              <a:t>hung </a:t>
            </a:r>
            <a:r>
              <a:rPr lang="en-US" dirty="0" smtClean="0"/>
              <a:t>upside down </a:t>
            </a:r>
            <a:r>
              <a:rPr lang="en-US" dirty="0"/>
              <a:t>by the feet on shackles suspended from </a:t>
            </a:r>
            <a:r>
              <a:rPr lang="en-US" dirty="0" smtClean="0"/>
              <a:t>a continuously </a:t>
            </a:r>
            <a:r>
              <a:rPr lang="en-US" dirty="0"/>
              <a:t>moving line. </a:t>
            </a:r>
            <a:endParaRPr lang="en-US" dirty="0" smtClean="0"/>
          </a:p>
          <a:p>
            <a:r>
              <a:rPr lang="en-US" dirty="0" smtClean="0"/>
              <a:t>135 </a:t>
            </a:r>
            <a:r>
              <a:rPr lang="en-US" dirty="0"/>
              <a:t>birds per minute. </a:t>
            </a:r>
            <a:endParaRPr lang="en-US" dirty="0" smtClean="0"/>
          </a:p>
          <a:p>
            <a:r>
              <a:rPr lang="en-US" dirty="0" smtClean="0"/>
              <a:t>Ante-mortem </a:t>
            </a:r>
            <a:r>
              <a:rPr lang="en-US" dirty="0"/>
              <a:t>inspection is carried </a:t>
            </a:r>
            <a:r>
              <a:rPr lang="en-US" dirty="0" smtClean="0"/>
              <a:t>out in </a:t>
            </a:r>
            <a:r>
              <a:rPr lang="en-US" dirty="0"/>
              <a:t>this area. </a:t>
            </a:r>
          </a:p>
        </p:txBody>
      </p:sp>
    </p:spTree>
    <p:extLst>
      <p:ext uri="{BB962C8B-B14F-4D97-AF65-F5344CB8AC3E}">
        <p14:creationId xmlns="" xmlns:p14="http://schemas.microsoft.com/office/powerpoint/2010/main" val="13387267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Ante-mortem inspection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Ø"/>
            </a:pPr>
            <a:endParaRPr lang="fa-IR" dirty="0" smtClean="0"/>
          </a:p>
          <a:p>
            <a:pPr algn="r" rtl="1">
              <a:buFont typeface="Wingdings" pitchFamily="2" charset="2"/>
              <a:buChar char="Ø"/>
            </a:pPr>
            <a:r>
              <a:rPr lang="fa-IR" dirty="0" smtClean="0"/>
              <a:t>نور کافی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/>
              <a:t>شناسایی صدمات فیزیکی، عوارض بیماری ها، تلفات</a:t>
            </a:r>
          </a:p>
          <a:p>
            <a:pPr algn="r" rtl="1">
              <a:buFont typeface="Wingdings" pitchFamily="2" charset="2"/>
              <a:buChar char="Ø"/>
            </a:pPr>
            <a:r>
              <a:rPr lang="fa-IR" dirty="0" smtClean="0"/>
              <a:t>حذف طیور موارد بیمار</a:t>
            </a:r>
          </a:p>
          <a:p>
            <a:pPr algn="r" rtl="1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35275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head of the bird sinks into a salt solution</a:t>
            </a:r>
          </a:p>
          <a:p>
            <a:r>
              <a:rPr lang="en-US" dirty="0"/>
              <a:t>where they receive an electric shock of </a:t>
            </a:r>
            <a:r>
              <a:rPr lang="en-US" dirty="0" smtClean="0"/>
              <a:t>120–150 </a:t>
            </a:r>
            <a:r>
              <a:rPr lang="en-US" dirty="0"/>
              <a:t>V </a:t>
            </a:r>
            <a:r>
              <a:rPr lang="en-US" dirty="0" smtClean="0"/>
              <a:t>for a </a:t>
            </a:r>
            <a:r>
              <a:rPr lang="en-US" dirty="0"/>
              <a:t>few seconds. </a:t>
            </a:r>
            <a:endParaRPr lang="en-US" dirty="0" smtClean="0"/>
          </a:p>
          <a:p>
            <a:r>
              <a:rPr lang="en-US" dirty="0" smtClean="0"/>
              <a:t>Each bird have </a:t>
            </a:r>
            <a:r>
              <a:rPr lang="en-US" dirty="0"/>
              <a:t>optimal voltage and </a:t>
            </a:r>
            <a:r>
              <a:rPr lang="en-US" dirty="0" smtClean="0"/>
              <a:t>current</a:t>
            </a:r>
          </a:p>
        </p:txBody>
      </p:sp>
    </p:spTree>
    <p:extLst>
      <p:ext uri="{BB962C8B-B14F-4D97-AF65-F5344CB8AC3E}">
        <p14:creationId xmlns="" xmlns:p14="http://schemas.microsoft.com/office/powerpoint/2010/main" val="41506961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attagnet.com/uploadedImages/WattAgNet/Articles/Poultry/Poultry_International/stunning-bath-1309PIpoultryprocessin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785794"/>
            <a:ext cx="7929618" cy="4276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ationalchickencouncil.org/wp-content/uploads/2013/02/Elec-Stun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785794"/>
            <a:ext cx="7953399" cy="6072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6216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</a:t>
            </a:r>
            <a:r>
              <a:rPr lang="en-US" dirty="0" smtClean="0"/>
              <a:t>15-30 </a:t>
            </a:r>
            <a:r>
              <a:rPr lang="en-US" dirty="0"/>
              <a:t>seconds after </a:t>
            </a:r>
            <a:r>
              <a:rPr lang="en-US" dirty="0" smtClean="0"/>
              <a:t>stunners </a:t>
            </a:r>
          </a:p>
          <a:p>
            <a:r>
              <a:rPr lang="en-US" dirty="0" smtClean="0"/>
              <a:t>jugular </a:t>
            </a:r>
            <a:r>
              <a:rPr lang="en-US" dirty="0"/>
              <a:t>veins and carotid arteries at the base of the </a:t>
            </a:r>
            <a:r>
              <a:rPr lang="en-US" dirty="0" smtClean="0"/>
              <a:t>skull</a:t>
            </a:r>
          </a:p>
          <a:p>
            <a:r>
              <a:rPr lang="en-US" dirty="0" smtClean="0"/>
              <a:t>The </a:t>
            </a:r>
            <a:r>
              <a:rPr lang="en-US" dirty="0"/>
              <a:t>birds now pass along a bleeding tunnel for </a:t>
            </a:r>
            <a:r>
              <a:rPr lang="en-US" dirty="0" smtClean="0"/>
              <a:t>at least </a:t>
            </a:r>
            <a:r>
              <a:rPr lang="en-US" dirty="0"/>
              <a:t>90 seconds for domestic </a:t>
            </a:r>
            <a:r>
              <a:rPr lang="en-US" dirty="0" smtClean="0"/>
              <a:t>fowls</a:t>
            </a:r>
          </a:p>
          <a:p>
            <a:r>
              <a:rPr lang="en-US" dirty="0" smtClean="0"/>
              <a:t>50</a:t>
            </a:r>
            <a:r>
              <a:rPr lang="en-US" dirty="0"/>
              <a:t>% of the </a:t>
            </a:r>
            <a:r>
              <a:rPr lang="en-US" dirty="0" smtClean="0"/>
              <a:t>blood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68814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drobtech.com/public/images/products/D/B/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5" y="0"/>
            <a:ext cx="9042400" cy="678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3473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Scalding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birds pass </a:t>
            </a:r>
            <a:r>
              <a:rPr lang="en-US" dirty="0"/>
              <a:t>through the </a:t>
            </a:r>
            <a:r>
              <a:rPr lang="en-US" dirty="0" err="1" smtClean="0"/>
              <a:t>scalder</a:t>
            </a:r>
            <a:r>
              <a:rPr lang="en-US" dirty="0" smtClean="0"/>
              <a:t> 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50-51°C for 3.5 min (soft scald) (fresh meat) </a:t>
            </a:r>
          </a:p>
          <a:p>
            <a:pPr marL="870966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56-58 °C for 2-2.5 min (hard scald) (freezing)</a:t>
            </a:r>
          </a:p>
          <a:p>
            <a:r>
              <a:rPr lang="en-US" dirty="0" smtClean="0"/>
              <a:t>Salmonella &amp; campylobacter</a:t>
            </a:r>
          </a:p>
          <a:p>
            <a:r>
              <a:rPr lang="en-US" dirty="0" smtClean="0"/>
              <a:t>Higher </a:t>
            </a:r>
            <a:r>
              <a:rPr lang="en-US" dirty="0"/>
              <a:t>times and temperatures result in torn </a:t>
            </a:r>
            <a:r>
              <a:rPr lang="en-US" dirty="0" smtClean="0"/>
              <a:t>and </a:t>
            </a:r>
            <a:r>
              <a:rPr lang="en-US" dirty="0" err="1" smtClean="0"/>
              <a:t>discoloured</a:t>
            </a:r>
            <a:r>
              <a:rPr lang="en-US" dirty="0" smtClean="0"/>
              <a:t> </a:t>
            </a:r>
            <a:r>
              <a:rPr lang="en-US" dirty="0"/>
              <a:t>skins. </a:t>
            </a:r>
            <a:endParaRPr lang="en-US" dirty="0" smtClean="0"/>
          </a:p>
          <a:p>
            <a:r>
              <a:rPr lang="en-US" i="1" dirty="0" smtClean="0"/>
              <a:t>The </a:t>
            </a:r>
            <a:r>
              <a:rPr lang="en-US" i="1" dirty="0"/>
              <a:t>scalding loosens the feathers for the </a:t>
            </a:r>
            <a:r>
              <a:rPr lang="en-US" i="1" dirty="0" err="1"/>
              <a:t>defeathering</a:t>
            </a:r>
            <a:r>
              <a:rPr lang="en-US" i="1" dirty="0"/>
              <a:t> process. </a:t>
            </a:r>
          </a:p>
        </p:txBody>
      </p:sp>
    </p:spTree>
    <p:extLst>
      <p:ext uri="{BB962C8B-B14F-4D97-AF65-F5344CB8AC3E}">
        <p14:creationId xmlns="" xmlns:p14="http://schemas.microsoft.com/office/powerpoint/2010/main" val="24331446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xMTEhUUExQVFRUXGBgXGBgYGBccGhoaGBcYGBwYGhwcHyggGBomHBoYITEiJSkrLi4uGB8zODMsNygtLisBCgoKDg0OFxAQFywcHBwsLCwsLCwsLCwsLCwsLDc3MywsLCwsLCwsLDgsNywrLDc3LDcsKyssKzcsKzcrLCsrK//AABEIAMABAAMBIgACEQEDEQH/xAAbAAACAwEBAQAAAAAAAAAAAAAEBQIDBgcBAP/EAEkQAAEDAgQDBAcFBQUGBgMAAAECAxEAIQQSMUEFUWEGInGBEzKRobHR8EJSksHhBxQjYvFygoOi0hUzQ1NUkyREY8LD4hajsv/EABgBAQEBAQEAAAAAAAAAAAAAAAEAAgME/8QAHhEBAQEAAwEBAQEBAAAAAAAAAAERAhIhMUFhA1H/2gAMAwEAAhEDEQA/APvT/wAo9v6V8XhyBoX0vSorPSvLjsKD6fu/GvTiEj7M+dBpirRBpQoOJico9teJOvj8b0OEirGhBI5j4f1rXHys8vh1wsygH7qo/MUnxL7YWpJTcEinHZ9JUHEjYBXs+hSvtS/6IqKfWUBl8VC3sufKt8psjHG5SlCEvvDKglKDAA+24f8ATpHM117sl2aThU5sifSrHeP3R90W9p3pB+zvsj6NCXXDsMibg9Vkg6nanHbHi4wjYCFK9K5ISCokJG6yDy261rjxw2k/7QO0AUr93bPdSf4hn1lbI8Bv18KxjYKiMuYkkAAczYWi5pfiMSTaTrre/wCtbDsRw0MoVjnpISMrSTAzK3Vr5DzrTA/j7y8IwjBMpU86UlbpB73PQAlQ2gDQVlsJgS8kKzxB7yVrmxJAAsFEbk20oPFtl1asQtxSnirPCAe7H2QsmEjQT0ojheJLzxKlZcys0LIKnCQb5QAARe41nrUj1pgJAynaI2GWwgbUf2cxCE4tKViTGmWdbA/rX0otPL86adlMGk4ku6HJHlP60KMh2x7Lu4fEuYklHonHQQEmFDOYjLFansfwxalLdiEkhIJOydbQKt/atiMuEQIN3mvAAGZpp2QxyFMgCdr7TE1Z60QdrcY04+EtwVNpWlcCIJUmx5+qaF4fgAUZ4UokLIgxBAMDxJp72xR/FQqP+GR/mpbhngMOsED1HLGw0Vr0pjNcv4pxXFekUpbvowRYFSVFMiwIHXmPbTH9n3HQ3jWiUJzKKgtaIukjUgbAga8zR54EVIEYbDhMFIKUFSjP3TO3M6+VZsYB0BeZ3I4hUhCEZQZ+8qZi10iasI3thgP3PHvIEZFfxECPsrMjxAMjyrpH7K+0PpWzh1qlSO8jqk6jxB+PSsz29wZx+Aw2OSIWyMjog+ooAzHRQH4jWa7LYtxlxDqT3kqBjnsR4EW86C73xTCZxI1HvFIVNKmAa0vD8Wl1tLifVUJHToetKuJ4UpMiINx8qxzn61xv45z24zLfYa3jb/1FAfAVq8dYdB8Kyrx9LxXoj/2p/wBRrT8V1CecCt8fIxy9qtvDGBf6NVOsnqfZR7r3PyoB/EgbXrlZrpFa2IvPuqh3MIUgwRytXysfFDK4mn6NU8V9ZrPUS5zAqjGMqQpSbyCQO8b8jVZdMXSba6fOueRvRRdHKK9D43+P6UvW8rZM+JH61Wp9WpEeYqxGwxI6V9h8UkrCbTfQmk6nT08z8qlhsUQUqkQCDAPWmfRfjc9nDGISNlSn8/yq3iHBAvHsqcAKEBQKdlHVPSBelCMaApJTIgiDy60zY4q446mQFKKkpEc9Ldd67zHH10NfEEstKcckBIk2ueQF9ToBXF+O8XViHlPOakiBskDRI6D50/7XcYDig0FdxsmY0UvQnwGg8zvWeQ8g90ETpW6FvZvgP75iMuaEJOdw8k/rWq7RPHEZG0NqSy2mEJSWjeIFs14tR/D8CjC4YMkhDjwJcXYFKI1vrEi1ZfgPDkOk58Rh3ssAq9CgEgWTMKMHqT7aChw3gpRZScQUz3cpSCm87KMg786HVwt8uh0NoEESENqlWsnQBPPSmWK4EgWUrD+kVIQltoGZ+1JUDcbQRQ3FOD+jCf4C0kmQsohPIpJT6pGsGQbRTVBb6lkJKWVg96RChqUm8COdOOzPFvRuJLiHBAIICFK10vaPfSzAP4NSENkD0pVfMCnN0BmCKdI4fhZUosuZEwkgJUQCZ8VD9fCsEd2q4ijEM5EJfBzA/wC6XtNE8E4uhplKFofJGsMr/IVg+JvtKXDbWWSIgKE5ddT1Gw0p1wfDNFMLbTmSUwTnUlU3kkETbbpShPabHuPOpLTLxSEwO4oGZJ0KfzobhzLhADzLkEqCxlJJSZGw5fGruK4dgqORtKUwO93gDzI6TamSeHYdbQKG8qgIM5gZA66zV+onwPCcjTjKk4hTalSIQpJCbxF7HcneByoQdnlmL4kEHUhPq9TnSV7WOtLuOqOdBQhAAFwRAgczNLMJiGVKGdKknUJQ3nBFouTI9laDbcEKQteCdTlRiEqQkDKdAe8ctkb2+Ncybw6mHVsuXW2spUQIEpPLrr51sMO2lpTbiEhKkmQfRFAtqCZgnQa87Ha39pOFT6VnFIhKH0GZH20ganmU/wD8mik6/ZvxuCWFGyu8idlbjz/Kt9i2AtJB8Z5VwPBcQKVBSVQoEEW3F66dxXtq0MAXZha23AE/zpABHS6gaAxnZIKXinnYn/7qJ/KtStJziQTqaQfsnn0JWq5Ws36JED3zWu4o4M6Z1KZnzOtFuRT2glpJ+VA4pB2GtNSRrQria5OjMYproPjSh5k8r9K12MYmkuKwfzpKjtZh8rqVDRY96bH8qRFRrXdpkFbE7oOaemh90HyrFZxRzmVcL49eanoed5rxtKx9rT60qtT0bVW6+Ik3jrFZaEnMd7+BqKWZMEpvzEe+qcNjAu0Knpf4V5j0lUJHO/In5CtSM2muHRCe8sZhG4iI1B1mneIxRZbKwIddBDf/AKbZ9ZZ/mVoOkmlHBODtISX3kgoRFgIlRmEeJg+ABNLOMY9TilLWZUrWNNoSBsIsPCu0c1WNfEjv2nr8K2P7OeGqcLmJej0TYzJsBJE35x+tYFpltxQCs1+Vda7TY9vA4NhoN5kKQMwAEEKAtfU/KoMtxnjz72JKh6PISFJKhIKU/dIv7NKO4Xw7Elx5zCP5MxOTLkU1mACilZyDU8hNqSNcUwclosqQR/w1NpnNuAOe+1ajhvAgpAcDIaSLhS4QAeczc+FURHxprHha/wB4BTmTl9Iy1IkfbJSmbmZBKa84Rw170CyXQsT3pXdMawk3G81pRxod+HUuD1VqQUwZnUwLwImqmMVL/wBpeZMZSBpbcRv03qqlZ93KEnMQBpe/up12f4jhwkAvbR/vFiBe2thf30ejiC7JShEGY7iJ9tDK4spKjC1Ajlb4UTjhtGrXw+ZUZ6pWsnx3qZ4ngdEvrGWwBVFjtdNxSbE8XUpJUXHsosYccj4/ClaSy4ZgrPJeYz76Q6XwpjDOFLhWlayJ7ywqI0gTAtO1aBWRxshBSRFssR00rlLPDUejUW2QMySNQrS9gRcyBbpTLsulRYSUocOUmVoJbzzcfaEgfnUQPabDpS7CkFSFwpN4vvHWfjRWF4d3AUNpFge8tSBc2TYRHWedMOKrz5UuMA5TmBUqVT45hS48abQSgsImdwqR7zancGBMZwBb6VFalpgyEpXnAGhT3to3ETThGDOKwOIwhgvNd9veFC8dDMj+9VysWktT6NSkkatqCQqAAMykqJVHI6Up7N8VaaxiGkMlsuKIUr0pV7EmSLxJmq3S51glk9bdaf4NYUgtqn7yJMALG56ESD41T2+wH7rxBxKT3XIdSAbDNMj2g+2g8M6SKymr7JY9SGUJZaUoAkKAHqSSRNprW8ZbQUBxUAAJG5KepAFhM1ieGcIGJUVoUsOEw4kLygq+8bbj4Gt1wHsiloOFa1FSgACSTli83A35UWbDPoPDuI1BzAxBSbe6vVqjQ28KExbZbOXLcaiQJ69QaiHCBdPvHyrm2sWCeXsPxoN1mZB/SrnCq0ZfaT+VVuFZAKSJ8Df31Ffw5oPJU0dFiPCQRXNnmyklKozJJSR1FjW/4diChYrKdtsOU4pSv+ZC/PQx5/Gtf6TZrH+d9wmIr30fLnVK1Va2d5E7fOucmulXBA3iPrbf+lFcGwRddAAv1sI1kkaAAE+2hWRPh4XneL2p1jT+7NFkXdcErO6UzIR4nU9IFdeMc+VDcexiVKShv/dN2B+8TErI5mBHSKzHECZEbUc+6ZFzb68qU4xKtZA8xatuerUcTLZSI9YidrTXS8MoY5pkAp9MwMqgqCFNahYBICiLgzsZ2rmvCG1rbd7gcBSpAUVJJSpQTcAi0RPMgnlW/wARwH0KGSwpXpEtBxXevrZaDsdbaWEUUwdhG2MOlX7mhDzoBBeWJbC9kAC6j1MCwtWX4mnEYqFYtxcye66UJRbZOVagPAp2pth8ch1UuShehcRMH+2i2XxT7KGKlD12yRmAzo/iI8SRdH94CqUqOG4dtvOhN7xGwv6v1NaLDEJU3GuR4T/2v1ofg7rqxnBgbC5BnwI5VSjiaPTJdL6c6RlFnI35oPOnR49xbxCu7aOfP+lQ4crOuViZsQBv5V9+/NEj+ODGxzn4t1a26g3DxBk+qpQ/+OnaMQx75TkS4iEkKg8yIi2xH51LCMNqACpCRcqSPUk2JHKfyqL2Dbc9d9UD7y7e9qqnW2hYYpBnmoH/ANlWrqaIU4hYLagoESpN4sNR1tryrT9izOCZjdI94rEKebyFBxbd7WUJg6x3bUz4RxoMpS2jEN5UiAJTVpzGi4qzKsvPSkWAZYyKS8lTmVRAF4ka6G20kzPlT5QecSlwFkg3BIHOg38K7HebYuftJsT0nXyp0SMfj8WWHlejGVtcEoMlKhyVv8udansj2XSrEoxgWS2US22od5Kib33QmLK3mmzPAG1gKxDTNtygJA8Abr84HjRr+KS4l5loqQA0SXAQDJBAAi6YAnTTSstOTftS4229jSEQQ1/DJGpKTJv4ki1Z7CYu3KmqeyClnuKGQwc28Xja9utLXeGFFrSDfy+NWA94Fxb0TgUNNDfauscNAJStKkqKoMqF78iNK4YymN63fYfjBu0o6aTuPmNqzTK33FcKHhmCe+nluOVwL1lVJBkDY+daVL8wZuNLfClXFsJB9KjQ+uNgefgfcfGs331uFuXkapeMAm1rnpFXLaUdKSdoHyhlSZuo5fnWSaYpi9AducJnwzT26CQfBUD4gU7eJGVQg7Hr0o3G4NL+GcbRopJOU7GNPbFdPsscp5XHmk77fXOvQCT3b7ef1+dQS5O0RsB7qZcH4YXV3OVA7ylQO6kbxudh4isSOmmnBEJaSX13GjaT9tcTJ5pTqeZikuMeJUSTJVck9b054ssLi2VKRlQkfZT89ydzSF9N66yOVoDiB67dazzzl9a0XHEFOUbKSlQ6g/qDSfDryqKgkKyjQidZHn+lSVYJCswKDEm3W9dVwOOGJbQkKhxAyACD6RGacgMiHEGY5hRsYrH8H7LYh0BxpswRMWAAOgAmedF8MwjqCW1oKY9a0jpEbdasq1pMY0HpOHU1KbkSSoR3SFDUCfZBo3h2CxCkZlNJzJtKVwryUInTelKQSQtxJXMfxEqhRj7x0c00MHrW2wGNaKQlKoP3VDKfYdfKavL9Ps+ESsctr1ipPRxAI9o1rPOYdkn1SOqFyPYoH410PGNQINc54nhiHVwLSfjRZg1azwhKjZ2OhQPiFflTvCcEfgBASodJmsukKTRWG4s6giI99MTRPdmcWrVKvYr5UAvsRiFHZPilXyoljthjBICwAKrxPbXGGAXB7KolrP7NXVRLnsbPxKqc4L9niEXW4n+8r8kx8axmN45ilA/xI8hSf/aLivXcUocpI+FKdmYQ02kIDrjgSICWUQB4quffRmGWrVtkNzYrWc6/08zQ/CzkaaQdkIA690UcwqZyJJPTbxOlOLWWxr2I9MpC4dJ0lJNugNpo3jGIGDwiyon0jwiwve2aAdADHmaYYvEobKl5UuL+6n1U/wBpX2j0HKsvxTjGYlZOZarXNvADQChMgnEOqUQIInX5zvQPGsC4g575VTfrysTttTPEvIlRNzJUQIEzO8fU0dwdpDrRC0E2gSTJ5gX06ipMcyo70dg31IUFpsUmaHxOHLajIIg6EQak29WU6nw3iAebSpCglUSRzjUW1j61pmy+ftJkEEEcx4/naK5z2Y4t6JyD6qtutbNzESO5JEzcG1uXL2Vmukuo4prIopkkG6VTqOvUaGsd2pxWdwJNg2n3np7K2/7wlTZCykQCoE7ED4EWPka5VxHFZ1qVN1Ek+dXGeq3xvuHuFbQBIEC5UqLp203tVjSnAcyFJSY+9MzsedJOCP5itB0MKA6i3wPuq3HMBtJUo+y1X6Pwt4hhIcKcgzL9XLcyo6+2mDrSWkhpJmLuKGilDb+ym49tV8NayIL67uOAhoH7CN3PE6J8ztUSi1bkZtBvgGk3EFCnjrQoHEMp8/bWsYJcQ064hKshUlEgWJgTO20mgG8OGYWtKVqk93Md9JtaIPtrb53MLkWlRStNykiygdR4/rR7eDZcS662kHP6yTOXvXNjY3M1YdLux2DcUtL7bqgg+u2FEhR8+vwrYY3CgKDgCiZvB2PMHasx2F4O6MQVhRS0DJ3zRy5VscViszpE92NhfzNI0PwrhyfSKISMhvkjfQyNIo48DBBSlRQD9kQpH4VW9kVdw1uAVE60YjEiba0YtZjFcPxDXdT3x/Ioj/IuQPI1mcTxFvOQ4khU3zJIOvQxXRlOggmdN65RxjFw8coCkyZI11OlvOs3i1KZpSw6BDgB5Z0/AgUfhuy5c9RxB/D/AK6yWHelbYWgErOgIMfly3ojiDjKEq7ikqj7py8rKGp0tUmx/wDwzEDQojxT/qqpHYZyZU4gfh/1VjHHwhpLn2TAJ5E879OVB4nHJV3hPIDKuNtLVJ0pHYpoeviWxH86RHx+NRT2d4Qzdbwc5hMqvrFjHlFcwexAgyAPFJj9KngsTFpSTOg2jlVpdoRx5nKPQNEg2BcNvJI6VFzFrc9dZUPujuo/CNfM1l+CYj+GAdbTTLD4u8UwDsVioFrjly8OVZbiRgmBYiYNaBzvabikOKwKiqI8QaQjwThiXFGRA1iBej8ThggiHB4C3sr7DIS2ncqjSNuY5HSlfFcZKxmBG0b/AF86kW8d4clPfDiSFEiJvprzikaUxWkf4KtYGaEbgqO3h7Kz7zZQqDfreCOYnas0vQs1uuAcaztEKUUlA5nYT8Kw0VfgHsijyUIV4UGNNxjtOHMOpKUEFYASSRoddOlYFSlBUGjEPLQVNTdBlIMwQdwDpUmHivUD2Vn419aPAnKsZswIvaNh4aUXhlDEKU4sn0DR53WT6rYPWDJ2E0HhGBiAG2gpAUCXXFnYanokCj8U43CW27NNghAi5nVZ/mMeQAFakFr5/EqWoqOp5bbADkALUOqTV4dSKmcSmtuYQYNSugo/h2AAOaYKYvIF9oneqjiASBPKil4xCUmVxF4tKevM79KYl+E4Yp5z0gRzSSTlJHUTChymCJrL8RWs4h1EqUls5QEWBHU9OVbDgPE2wFH0g1nvWN7zbnJvTVnC4ZZKwhGY6mDv8TTiZ/gLisoB7o33Pt5VreGZYJUJG0iq2uGNhXdFrW2/pV76gkaAa6dNutAfOtCTlI8OVDLaKUwnUzN9vyFDu40ROgibUne4zsNSdLz7OVWpLjWKUlvKka7xasnxDDH0d0glMlWUAnMBtyp1xPHhw5ArKVKSkKva91beylXHMeyy22oIC3CO4JuLyTmiRtNZMY91SUpJG4t62s7nSaCxQXp6TNOyVSP6054aSNQnKZmLTeRJ3g7VLiGMWTLjYyXAKVCReZsDceG+tDQEla8IlIkZHJ/ykXnlPWgv3RSbkjmbmak2yQHFJIOU6EXI1mNq+w2JQow4paP5k3k6gqG8dKircxaxlFzYgzeR+lTYeM6mLWFFYjEZgErSJBzSncR64gb7idqH/dgYyyrcwDp8R40JsOAvJAMqgAAiRMyY+VOBjUaJJk6VkWeJplAAPdGW0311500wqSJnuzSGraxESByoltKVXWSYAg6QBz51mmMWU6kHxopvHEc6dBrj8UM0pNwIE2APOlJaSpaVEyqSVEkEf3QKNwykK9YTPMkAeNTW2ltSYCD1Akx7bAUpU+CkZSJGuYiJHheslxNyXD3AkdJv1M6mtzj3/SpMX57e6sPxvBlJzDSjkYHCa+BqbDlq8dV0rKQxbWdGdPrt3/tJ3HlRvZdpLryIHd9c+A/WKWJxBSZFXYNxLTyFgfw16fyncDzqajTYx70DX7uk98wXlddQ2Og1PM+FAhdDsrBCgfW1n4+2rGU1tztFM0waYGpqnDtR41ZiHYABOuvhUnmHMqFpv6spBPhmt/SmmDwJccEiUakqSL3MJ6Rt40Fw5Cg7JCS2ALEJMqnY7eNO22lzCQAOqjJN70wBnsIlKyUiBM2SkZeggTUyhBACVLkaGSPb0o5wEJJsDrzvQGKeygqJAKtLRJqRhh8ZkTCidPOhMXxYrBynSJv52+udK1LJUAFAzYxsOdD8Q4k00nLEBUAC4sNyNr0alb3ESpzvnuE6zER8alxHFIDSs0JnOLmZFrj26UnxOOT4A6fCgMQ0C2k5TlSTE8j+oo1AzxEIUrKkkGySomUnmCNarfwygZcJkwAT6x6XNqpcSM0a9NNudGtYVxzMsRmAnMonu2O2pMDWgqsRhERl9KCrSIjL0MTM6UsOdKgFSCd+Y68xUFvgCw8lQfMRoarfxqlgBUW0gAGrSk42UEbEcprz95zWyJ0NwO9415h8SR3Tce8Va43lunwPv05UFYrELULhNio+qkC5kwBpe9CurkiRCosR5b0V6KUxMco05wf6VS6wETqLGFT9eyoicAkk3Gk2J+pFNEuECc3rQY102rMtqUk5pPOd/wClFq4joQNoHSoNe3iFADNlUnwuJoxzEISAZKhYxy51iV8QUqBppf6+NaDhTl5zQeoBtBnXSoHrWJCiSITIBA59OlGYXDOKVB7qdydvEVVhG27hKQmQNx5+dHPJLYu4SNYIM1vE8dQADpA0trWcx6fSKuLDWnD2L2GlKnm8xkWVeOnX3+6qqM8sFtZTqBoemxq4kGmfH2W8sZiVoMWRAIIGp8RvSVCjFZpQeZOte4O4La/VXEHkrYipFyq3CKEatuiimneVKELPKjcOCTc1tk+wy/61JGF9MoAzlkTHKgUukwkUywjmU84+r1fUaMwzlSSVETMfGrkPqItyOh6zSx11RPret8qrQ/kVIEjS8/U0g4Q/KcpsPGN6U8RxqEwhVzP0fKovYvIgmZV+e1Zp3GrU4C6QEgHYb8vZRamiRiWkT3r8x+XO4pDimhJUp0LAJgEmSBce2qRxtoRDOhEqMbzMj63qOPxjSyHE20zC2oHTn+VCeYlCSUmwjc7nWKo4ljFFIQJyg28hEE/aig8Vjcyu6LbJHUCatbxKQoKKVJABkBWvSdgaC8QwIBCgdCu3q8gOZojBYsAKBNlEAzrHM8x4UrxDw+ynKIgCfafOvsCwpajBiIN+c2HSgmL7aFK7yQQTJJIBtaBa1tpr3FsBSYyFCYEEzKtwYuRFx50pOLymUyNZSbgbedUu4pSiq8BWwt5eFRTU8Wx3RAMHNeZF4n8qrS6siDoef1pU8IskhBOZJMxPLx3i1XnAGVAkCBO/5WqQNtwpMi/QUa08VkDQdd6Xupivm1xvvpUl+PwigZyKAPQ360M7hlAnumRciDIHM8qdBwqQggkxIUjMUwZEEGb86gkznVYkeqpUlUkjQJ3m89akW4Jc2zR5T7b09D4SBe/x60nxDC0qJWYWfWSQbSN+tXFruwiZsZXAAHQ1JoeFcTMkHb6in6XM4url51hcFiIVuZsSfbWmZfiDfr9GtSgViQEc/wAvKo+k151IO5h3vyr0spNhSgvEiMpSFkyDMC1oI8az+fb4U+xuYEAD6/KkXEcO4hUqHdJsREeFqKVa1VEXqwCRUSIoRsjDgXJqKsQlPl9DxoNWKzfaSB414JJABRG9xrVaJGk4Q33VLWQFbD9PCrsFikOiB3ffcz7qS+ncKsoUnLeVSne0UVhVIaT3Ynx6/KtbFh6xw05RLlthG/WoPYSwCVg7gAi451BviLNzABUO9KpuPnegELT6Qj0ifRnmrntVsGJcexLbbYkEk2B671n2Ul7OmYMApB1JvYdYFabHPslSU/w1IvmUqCdLhInWdKFxvEiiU4doR/aT7Nbx7qDjH5VK7id1addKcLwjRSUlWUtykrEZVkTMCZgc95FTGBWbgZF7aFJnrIyn20O9w50kkgkmCYCQD5A60LAjeJU1oIJAIMbCfnQQJUQPr3U1RwhxXroVcgjLeAdbTr0r4cIckS07HMAk+XKhBWMIlSiL5UiVGIAuLfrV7LqWcxnPmIKY3yn3X/Or1cOxUFIaeIIyn+Eu4Gk1IcKecAStl1ITAB9GoQB5VaSJlvOpWY5d+uvXlQbkyfjTzH8FeQZKFbkHIrwuYoBaXt834Tb3WqQBXlRn78oogm+nWI3+tzQ6mVaQfYavRgFETa9vrnQg4XUQZNzRn+zj95PhIn619lDvshNyRHOaUKwmIiJ9Wb0UvFEpCSlOoEBJChl0IUNZnWkyMUB9pPtH1NWodixUI8RafCpCwwnOq5kXATBkTfU69KvwXpHe6rMQnQ8rRHjVTTiCZUB6IRmA7uaBZIN/b1pu1iR6MkpKSCIAVMSTaSLkD86YkH3mUJAKIM3PW8GOXnXjGPKtd+W+/l+tWPNqKU5UEEHU3JJ08hHvqlnh763AUpAFzcQNb31JnepGiHjAvar8I7lWFEwBcAcp3mvRw9TUbjS8HKeR91erZSPWOxv/ADaia0BLykqvYjcULi8OhSMiW43z54EJ2iL9Kg6L2v8ACrv3T0oyKUEzf+s0pm21xaovG1HcUwASTkM5R3tIta350qKpFYaBJVRLZ99ApoxalKIKtTfy/IVhs2wagaLS1uf0pPhV0yS7VQmtQoZZq0GoOGspSt01EORrevnDVYX9RWiNac8BU3V21vty6/lQZdmLC1TCr+NLNWrbg6HSZ+tqIZIG/soVRgnxNtquaXfQUo4wjnU0cHCIhR9ppRhXaYJc0+vrStA1OIJEZle01fh8V3RczOsmlqHKlh1ib2rUDa8DIUoZoPjWi4jgm8lkgeECst2dV3h41qccs5ZnYeVOMkGJWLWG+woI4g7K/wAor54KAAmdTelziz0qsMq5zGKm5H4U/Krs41IbPi22fimkj7hBqbuIkRWSPx7gTBLbGkg+ia+VLDjApUFpk/4TfyqWOxRXJNvrSlYcvWSNxeJSLejatEfw01BOIkf7tr8I3vQGJek1esqSRMDlHTbxqQ5bwEfw0fh6ROvWoF5BEFls3nRWvP1qoU/MV4Xakv8ARsHVlI3sV/6rUJjMOyv1mh5KV7DfSrUri4NQfbIgkaiR4VJUlptDRbDYCFclXtyMEpoIcKw1zkc/7n/1oma+m1OJlxw/D/fV7KkrCME3cV+Gqc6etfBSfoVy7N9RwwzJuXVbD1RoKIDLH/NV+EUtDqakHk1rtBlMvQsf84/g/WvUssf8/wDyfrS4vp+hVBI2PuovL+KcTn9xwx/8x/kPzr3/AGXhv+p//WfnScEVYCOdHf8Ah6/03TwrDf8AVAf4Z+dXo4Lh/wDqx/2z86SJUOdENupG9anOf8F402RwLD2/8Wkf4avnRDXBcMBH78gAxIyKvHnSLMOY9tWAJ5j21d/4urRs8Gw//XNfgXRrXCsNf/xrJ/uLrIeiTzHtqQbHMe0U9hjctcIw5iMaz+FXzpgx2bYmf3ts/wBw/OuctoIO0eIp5gXB09oresui8O4ewgiH0q8En504xRZUmCuPbXNsGuD4da0aVnLp75rTIvEcKYV/5hHn/WluJ7ON/ZxLXmqKV8SQJPdpBiUdKqY0rvZhR0eaP+ImvE9mXIPfbm0Q4jzm/hWPUKiSaxreNW72YxB0ymf50fOhldlcXs3PgpB/Oswtwjc+2hnH1bKV7TVsVjUP9mMXeGFHrb4TVCuz+LGrDnsNZ1GMd2cWP7x+dFI4i+BZ1z8avnVsGU3XwjEDVlwf3FVBWAdH/Cc/Ar5UM1xjFDR538avnRTfaDFD/jufiNHbietR9CoapWnxSr5VS4PH2Gj09psYP+O55matT2oxn/NnxA+VXaLrSZSa+Kx90Gnae1OK3Uk+KE/KpjtQ/ulo/wCGn5U9uK61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ot Water Scalder Conveyor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2" y="3158836"/>
            <a:ext cx="4978398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raderscity.com/board/userpix86/40644-Butcher-Equipment-Abattoir-Poultry-Equipment-Food-Processing-Line-Slaugterhouse-Lin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4416425" cy="3312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05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279775"/>
          </a:xfrm>
        </p:spPr>
        <p:txBody>
          <a:bodyPr/>
          <a:lstStyle/>
          <a:p>
            <a:r>
              <a:rPr lang="en-US" b="1" dirty="0" smtClean="0"/>
              <a:t>Poultry meat and slaughterhouse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072769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Plucking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plucking machine</a:t>
            </a:r>
          </a:p>
          <a:p>
            <a:r>
              <a:rPr lang="en-US" b="1" dirty="0" smtClean="0"/>
              <a:t>Close to the </a:t>
            </a:r>
            <a:r>
              <a:rPr lang="en-US" b="1" dirty="0" err="1" smtClean="0"/>
              <a:t>scalder</a:t>
            </a:r>
            <a:endParaRPr lang="en-US" b="1" dirty="0"/>
          </a:p>
          <a:p>
            <a:r>
              <a:rPr lang="en-US" dirty="0"/>
              <a:t>This consists of a rotating plate and rubber </a:t>
            </a:r>
            <a:r>
              <a:rPr lang="en-US" b="1" dirty="0"/>
              <a:t>‘fingers’ </a:t>
            </a:r>
            <a:r>
              <a:rPr lang="en-US" dirty="0"/>
              <a:t>that scrape the </a:t>
            </a:r>
            <a:r>
              <a:rPr lang="en-US" dirty="0" smtClean="0"/>
              <a:t>feathers of </a:t>
            </a:r>
            <a:r>
              <a:rPr lang="en-US" dirty="0"/>
              <a:t>the epidermis off. </a:t>
            </a:r>
            <a:endParaRPr lang="en-US" dirty="0" smtClean="0"/>
          </a:p>
          <a:p>
            <a:r>
              <a:rPr lang="en-US" dirty="0" smtClean="0"/>
              <a:t>Adjust to the bird size</a:t>
            </a:r>
          </a:p>
          <a:p>
            <a:r>
              <a:rPr lang="en-US" dirty="0" smtClean="0"/>
              <a:t>Cross contamination: scratch skin </a:t>
            </a:r>
          </a:p>
          <a:p>
            <a:r>
              <a:rPr lang="en-US" dirty="0" smtClean="0"/>
              <a:t>Finally</a:t>
            </a:r>
            <a:r>
              <a:rPr lang="en-US" dirty="0"/>
              <a:t>, the birds are washed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0976205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" y="4125832"/>
            <a:ext cx="3207327" cy="27321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10" y="0"/>
            <a:ext cx="5989053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340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Whole bird post-mortem </a:t>
            </a:r>
            <a:r>
              <a:rPr lang="en-US" dirty="0" smtClean="0"/>
              <a:t>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arenR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Badly bled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emaciated birds </a:t>
            </a:r>
          </a:p>
          <a:p>
            <a:pPr marL="596646" indent="-514350">
              <a:buFont typeface="+mj-lt"/>
              <a:buAutoNum type="arabicParenR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birds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with septic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wounds, etc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are </a:t>
            </a:r>
            <a:r>
              <a:rPr lang="en-US" dirty="0"/>
              <a:t>taken off the line before they can pass through into the ‘clean’ section </a:t>
            </a:r>
            <a:r>
              <a:rPr lang="en-US" dirty="0" smtClean="0"/>
              <a:t>of the </a:t>
            </a:r>
            <a:r>
              <a:rPr lang="en-US" dirty="0"/>
              <a:t>slaughterhouse.</a:t>
            </a:r>
          </a:p>
        </p:txBody>
      </p:sp>
    </p:spTree>
    <p:extLst>
      <p:ext uri="{BB962C8B-B14F-4D97-AF65-F5344CB8AC3E}">
        <p14:creationId xmlns="" xmlns:p14="http://schemas.microsoft.com/office/powerpoint/2010/main" val="20839315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Neck slitting and foot removal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vertical incision is made in the skin on the dorsal surface of the neck to assist in </a:t>
            </a:r>
            <a:r>
              <a:rPr lang="en-US" dirty="0" smtClean="0"/>
              <a:t>the removal </a:t>
            </a:r>
            <a:r>
              <a:rPr lang="en-US" dirty="0"/>
              <a:t>of the </a:t>
            </a:r>
            <a:r>
              <a:rPr lang="en-US" b="1" dirty="0"/>
              <a:t>crop</a:t>
            </a:r>
            <a:r>
              <a:rPr lang="en-US" dirty="0"/>
              <a:t>, </a:t>
            </a:r>
            <a:r>
              <a:rPr lang="en-US" b="1" dirty="0" err="1"/>
              <a:t>oesophagus</a:t>
            </a:r>
            <a:r>
              <a:rPr lang="en-US" dirty="0"/>
              <a:t> and </a:t>
            </a:r>
            <a:r>
              <a:rPr lang="en-US" b="1" dirty="0"/>
              <a:t>trachea</a:t>
            </a:r>
            <a:r>
              <a:rPr lang="en-US" dirty="0"/>
              <a:t> at a later stage.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feet are removed </a:t>
            </a:r>
            <a:r>
              <a:rPr lang="en-US" dirty="0" smtClean="0"/>
              <a:t>automatically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51762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Evisceration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evisceration </a:t>
            </a:r>
            <a:r>
              <a:rPr lang="en-US" dirty="0"/>
              <a:t>line runs above a water trough or a mechanical </a:t>
            </a:r>
            <a:r>
              <a:rPr lang="en-US" dirty="0" smtClean="0"/>
              <a:t>conveyor</a:t>
            </a:r>
          </a:p>
          <a:p>
            <a:r>
              <a:rPr lang="en-US" dirty="0" smtClean="0"/>
              <a:t>Various operations: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Venting</a:t>
            </a:r>
            <a:r>
              <a:rPr lang="en-US" dirty="0" smtClean="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Drawing</a:t>
            </a:r>
            <a:r>
              <a:rPr lang="en-US" dirty="0" smtClean="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Removal of </a:t>
            </a:r>
            <a:r>
              <a:rPr lang="en-US" dirty="0" smtClean="0"/>
              <a:t>offal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Head removal</a:t>
            </a:r>
            <a:r>
              <a:rPr lang="en-US" dirty="0" smtClean="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Neck removal</a:t>
            </a:r>
            <a:r>
              <a:rPr lang="en-US" dirty="0" smtClean="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Line washing.</a:t>
            </a:r>
          </a:p>
        </p:txBody>
      </p:sp>
    </p:spTree>
    <p:extLst>
      <p:ext uri="{BB962C8B-B14F-4D97-AF65-F5344CB8AC3E}">
        <p14:creationId xmlns="" xmlns:p14="http://schemas.microsoft.com/office/powerpoint/2010/main" val="18847872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Evisceration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(1) </a:t>
            </a:r>
            <a:r>
              <a:rPr lang="en-US" b="1" dirty="0" smtClean="0"/>
              <a:t>Venting: </a:t>
            </a:r>
          </a:p>
          <a:p>
            <a:r>
              <a:rPr lang="en-US" dirty="0" smtClean="0"/>
              <a:t>the vent is </a:t>
            </a:r>
            <a:r>
              <a:rPr lang="en-US" dirty="0"/>
              <a:t>cut round so that it can be removed with the intestines from the carcass. </a:t>
            </a:r>
            <a:endParaRPr lang="en-US" dirty="0" smtClean="0"/>
          </a:p>
          <a:p>
            <a:pPr algn="ctr"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FF0000"/>
                </a:solidFill>
              </a:rPr>
              <a:t>faecal</a:t>
            </a:r>
            <a:r>
              <a:rPr lang="en-US" b="1" dirty="0" smtClean="0">
                <a:solidFill>
                  <a:srgbClr val="FF0000"/>
                </a:solidFill>
              </a:rPr>
              <a:t> contamination of the carcass edible offal and operators’ hands is to be avoided.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1227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Evisceration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(2) </a:t>
            </a:r>
            <a:r>
              <a:rPr lang="en-US" b="1" dirty="0" smtClean="0"/>
              <a:t>Drawing:</a:t>
            </a:r>
          </a:p>
          <a:p>
            <a:r>
              <a:rPr lang="en-US" dirty="0" smtClean="0"/>
              <a:t>All </a:t>
            </a:r>
            <a:r>
              <a:rPr lang="en-US" dirty="0"/>
              <a:t>of the viscera are drawn out of the body </a:t>
            </a:r>
            <a:r>
              <a:rPr lang="en-US" dirty="0" smtClean="0"/>
              <a:t>cavity 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/>
              <a:t>leaving </a:t>
            </a:r>
            <a:r>
              <a:rPr lang="en-US" dirty="0"/>
              <a:t>them </a:t>
            </a:r>
            <a:r>
              <a:rPr lang="en-US" dirty="0" smtClean="0"/>
              <a:t>hanging from </a:t>
            </a:r>
            <a:r>
              <a:rPr lang="en-US" dirty="0"/>
              <a:t>the carcass ready for </a:t>
            </a:r>
            <a:r>
              <a:rPr lang="en-US" b="1" dirty="0">
                <a:solidFill>
                  <a:srgbClr val="FF0000"/>
                </a:solidFill>
              </a:rPr>
              <a:t>inspection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9224478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Evisceration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(3</a:t>
            </a:r>
            <a:r>
              <a:rPr lang="en-US" b="1" dirty="0" smtClean="0"/>
              <a:t>) Removal </a:t>
            </a:r>
            <a:r>
              <a:rPr lang="en-US" b="1" dirty="0"/>
              <a:t>of </a:t>
            </a:r>
            <a:r>
              <a:rPr lang="en-US" b="1" dirty="0" smtClean="0"/>
              <a:t>offal:  </a:t>
            </a:r>
            <a:r>
              <a:rPr lang="en-US" dirty="0" smtClean="0"/>
              <a:t>The </a:t>
            </a:r>
            <a:r>
              <a:rPr lang="en-US" dirty="0"/>
              <a:t>edible offal </a:t>
            </a:r>
            <a:r>
              <a:rPr lang="en-US" dirty="0" smtClean="0"/>
              <a:t>;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heart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liver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gizzard</a:t>
            </a:r>
            <a:r>
              <a:rPr lang="en-US" dirty="0"/>
              <a:t>, </a:t>
            </a:r>
            <a:r>
              <a:rPr lang="en-US" dirty="0" smtClean="0"/>
              <a:t>are removed </a:t>
            </a:r>
            <a:r>
              <a:rPr lang="en-US" dirty="0"/>
              <a:t>for further cleaning and washing.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intestines</a:t>
            </a:r>
            <a:r>
              <a:rPr lang="en-US" dirty="0"/>
              <a:t>, </a:t>
            </a:r>
            <a:r>
              <a:rPr lang="en-US" b="1" dirty="0" err="1">
                <a:solidFill>
                  <a:srgbClr val="FF0000"/>
                </a:solidFill>
              </a:rPr>
              <a:t>proventriculus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lungs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are discarded into the water trough or mechanical conveyor. </a:t>
            </a:r>
          </a:p>
        </p:txBody>
      </p:sp>
    </p:spTree>
    <p:extLst>
      <p:ext uri="{BB962C8B-B14F-4D97-AF65-F5344CB8AC3E}">
        <p14:creationId xmlns="" xmlns:p14="http://schemas.microsoft.com/office/powerpoint/2010/main" val="36453484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4329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Evisceration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(4) Head removal</a:t>
            </a:r>
            <a:r>
              <a:rPr lang="en-US" b="1" dirty="0" smtClean="0"/>
              <a:t>. </a:t>
            </a:r>
          </a:p>
          <a:p>
            <a:r>
              <a:rPr lang="en-US" dirty="0" smtClean="0"/>
              <a:t>This </a:t>
            </a:r>
            <a:r>
              <a:rPr lang="en-US" dirty="0"/>
              <a:t>also removes the </a:t>
            </a:r>
            <a:r>
              <a:rPr lang="en-US" dirty="0" smtClean="0"/>
              <a:t>crop, </a:t>
            </a:r>
            <a:r>
              <a:rPr lang="en-US" dirty="0" err="1" smtClean="0"/>
              <a:t>oesophagus</a:t>
            </a:r>
            <a:r>
              <a:rPr lang="en-US" dirty="0" smtClean="0"/>
              <a:t> </a:t>
            </a:r>
            <a:r>
              <a:rPr lang="en-US" dirty="0"/>
              <a:t>and trachea. </a:t>
            </a:r>
            <a:endParaRPr lang="en-US" dirty="0" smtClean="0"/>
          </a:p>
          <a:p>
            <a:r>
              <a:rPr lang="en-US" b="1" dirty="0" smtClean="0"/>
              <a:t>(</a:t>
            </a:r>
            <a:r>
              <a:rPr lang="en-US" b="1" dirty="0"/>
              <a:t>5) Neck removal</a:t>
            </a:r>
            <a:r>
              <a:rPr lang="en-US" b="1" dirty="0" smtClean="0"/>
              <a:t>. </a:t>
            </a:r>
            <a:r>
              <a:rPr lang="en-US" dirty="0" smtClean="0"/>
              <a:t>The </a:t>
            </a:r>
            <a:r>
              <a:rPr lang="en-US" dirty="0"/>
              <a:t>necks are removed by cutting through the vertebrae </a:t>
            </a:r>
            <a:r>
              <a:rPr lang="en-US" dirty="0" smtClean="0"/>
              <a:t>between the shoulders</a:t>
            </a:r>
          </a:p>
          <a:p>
            <a:r>
              <a:rPr lang="en-US" b="1" dirty="0"/>
              <a:t>(6) Line washing</a:t>
            </a:r>
            <a:r>
              <a:rPr lang="en-US" b="1" dirty="0" smtClean="0"/>
              <a:t>. </a:t>
            </a:r>
            <a:r>
              <a:rPr lang="en-US" dirty="0" smtClean="0"/>
              <a:t>remove </a:t>
            </a:r>
            <a:r>
              <a:rPr lang="en-US" dirty="0"/>
              <a:t>blood and extraneous matter.</a:t>
            </a:r>
          </a:p>
        </p:txBody>
      </p:sp>
    </p:spTree>
    <p:extLst>
      <p:ext uri="{BB962C8B-B14F-4D97-AF65-F5344CB8AC3E}">
        <p14:creationId xmlns="" xmlns:p14="http://schemas.microsoft.com/office/powerpoint/2010/main" val="9033036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Poultry refers to live / dressed domestic birds which have been bred for edible purposes&amp; includes; chicken, ducks, geese &amp; turkeys.</a:t>
            </a:r>
          </a:p>
          <a:p>
            <a:r>
              <a:rPr lang="en-US" dirty="0" smtClean="0"/>
              <a:t>Poultry meat is the muscle tissue, skin, C.T&amp; edible organs of avian </a:t>
            </a:r>
            <a:r>
              <a:rPr lang="en-US" dirty="0" err="1" smtClean="0"/>
              <a:t>spp,that</a:t>
            </a:r>
            <a:r>
              <a:rPr lang="en-US" dirty="0" smtClean="0"/>
              <a:t> usually used for food</a:t>
            </a:r>
            <a:endParaRPr lang="en-US" dirty="0" smtClean="0"/>
          </a:p>
          <a:p>
            <a:r>
              <a:rPr lang="en-US" dirty="0" smtClean="0"/>
              <a:t>30–40 days chicken </a:t>
            </a:r>
            <a:r>
              <a:rPr lang="en-US" dirty="0" smtClean="0"/>
              <a:t>weight </a:t>
            </a:r>
            <a:r>
              <a:rPr lang="en-US" dirty="0"/>
              <a:t>of 2.5 kg or more.</a:t>
            </a:r>
          </a:p>
          <a:p>
            <a:r>
              <a:rPr lang="en-US" dirty="0" smtClean="0"/>
              <a:t>The </a:t>
            </a:r>
            <a:r>
              <a:rPr lang="en-US" dirty="0"/>
              <a:t>white (breast) meat of poultry </a:t>
            </a:r>
            <a:r>
              <a:rPr lang="en-US" dirty="0" smtClean="0"/>
              <a:t>contains about </a:t>
            </a:r>
            <a:r>
              <a:rPr lang="en-US" dirty="0"/>
              <a:t>1% fat and this rises to 3% in the dark (leg) </a:t>
            </a:r>
            <a:r>
              <a:rPr lang="en-US" dirty="0" smtClean="0"/>
              <a:t>meat</a:t>
            </a:r>
          </a:p>
          <a:p>
            <a:r>
              <a:rPr lang="en-US" dirty="0" smtClean="0"/>
              <a:t>Poultry skin contains </a:t>
            </a:r>
            <a:r>
              <a:rPr lang="en-US" dirty="0"/>
              <a:t>33% fat, and the </a:t>
            </a:r>
            <a:r>
              <a:rPr lang="en-US" dirty="0" err="1"/>
              <a:t>subdermal</a:t>
            </a:r>
            <a:r>
              <a:rPr lang="en-US" dirty="0"/>
              <a:t> layers even higher amounts. </a:t>
            </a:r>
          </a:p>
        </p:txBody>
      </p:sp>
    </p:spTree>
    <p:extLst>
      <p:ext uri="{BB962C8B-B14F-4D97-AF65-F5344CB8AC3E}">
        <p14:creationId xmlns="" xmlns:p14="http://schemas.microsoft.com/office/powerpoint/2010/main" val="22932858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.hisupplier.com/var/userImages/2013-04%2F19%2F122235516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6629400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4745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Cooling/chilling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main objective of the chilling process is to reduce the microbial </a:t>
            </a:r>
            <a:r>
              <a:rPr lang="en-US" dirty="0" smtClean="0"/>
              <a:t>load of </a:t>
            </a:r>
            <a:r>
              <a:rPr lang="en-US" dirty="0"/>
              <a:t>the raw material and to maximize the shelf life and safety of the products</a:t>
            </a:r>
            <a:r>
              <a:rPr lang="en-US" dirty="0" smtClean="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cold air (</a:t>
            </a:r>
            <a:r>
              <a:rPr lang="en-US" dirty="0"/>
              <a:t>commonly used in </a:t>
            </a:r>
            <a:r>
              <a:rPr lang="en-US" dirty="0" smtClean="0"/>
              <a:t>Europe</a:t>
            </a:r>
            <a:r>
              <a:rPr lang="en-US" dirty="0"/>
              <a:t>) refrigerated chilling </a:t>
            </a:r>
            <a:r>
              <a:rPr lang="en-US" dirty="0" smtClean="0"/>
              <a:t>rooms for 1–3 h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immersion chilling in </a:t>
            </a:r>
            <a:r>
              <a:rPr lang="en-US" dirty="0"/>
              <a:t>cold water (long chiller with a countercurrent flow of cold </a:t>
            </a:r>
            <a:r>
              <a:rPr lang="en-US" dirty="0" smtClean="0"/>
              <a:t>water) (30-60 min)</a:t>
            </a:r>
            <a:endParaRPr lang="en-US" dirty="0"/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combination </a:t>
            </a:r>
            <a:r>
              <a:rPr lang="en-US" dirty="0"/>
              <a:t>of cold air and water misting, so-called </a:t>
            </a:r>
            <a:r>
              <a:rPr lang="en-US" b="1" dirty="0"/>
              <a:t>air </a:t>
            </a:r>
            <a:r>
              <a:rPr lang="en-US" b="1" dirty="0" smtClean="0"/>
              <a:t>spray chilling</a:t>
            </a:r>
          </a:p>
        </p:txBody>
      </p:sp>
    </p:spTree>
    <p:extLst>
      <p:ext uri="{BB962C8B-B14F-4D97-AF65-F5344CB8AC3E}">
        <p14:creationId xmlns="" xmlns:p14="http://schemas.microsoft.com/office/powerpoint/2010/main" val="23350241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Washing &amp; immersion chilling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Washing</a:t>
            </a:r>
            <a:r>
              <a:rPr lang="en-US" b="1" i="1" dirty="0" smtClean="0"/>
              <a:t>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long </a:t>
            </a:r>
            <a:r>
              <a:rPr lang="en-US" dirty="0"/>
              <a:t>spin </a:t>
            </a:r>
            <a:r>
              <a:rPr lang="en-US" dirty="0" smtClean="0"/>
              <a:t>washer tanks</a:t>
            </a:r>
            <a:r>
              <a:rPr lang="en-US" dirty="0"/>
              <a:t>, </a:t>
            </a:r>
            <a:r>
              <a:rPr lang="en-US" dirty="0" smtClean="0"/>
              <a:t>water10–16°C for 10 min.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birds </a:t>
            </a:r>
            <a:r>
              <a:rPr lang="en-US" dirty="0" smtClean="0"/>
              <a:t>temperature </a:t>
            </a:r>
            <a:r>
              <a:rPr lang="en-US" dirty="0"/>
              <a:t>of 36°C, </a:t>
            </a:r>
            <a:r>
              <a:rPr lang="en-US" dirty="0" smtClean="0"/>
              <a:t>exit </a:t>
            </a:r>
            <a:r>
              <a:rPr lang="en-US" dirty="0"/>
              <a:t>at about </a:t>
            </a:r>
            <a:r>
              <a:rPr lang="en-US" dirty="0" smtClean="0"/>
              <a:t>25°C. </a:t>
            </a:r>
          </a:p>
          <a:p>
            <a:pPr lvl="1"/>
            <a:r>
              <a:rPr lang="en-US" dirty="0" smtClean="0"/>
              <a:t>Chlorination </a:t>
            </a:r>
            <a:r>
              <a:rPr lang="en-US" dirty="0"/>
              <a:t>is used at a level of 50 ppm free </a:t>
            </a:r>
            <a:r>
              <a:rPr lang="en-US" dirty="0" smtClean="0"/>
              <a:t>chlorine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Chilling: </a:t>
            </a:r>
          </a:p>
          <a:p>
            <a:pPr lvl="1"/>
            <a:r>
              <a:rPr lang="en-US" dirty="0" smtClean="0"/>
              <a:t>Flake ice, Some </a:t>
            </a:r>
            <a:r>
              <a:rPr lang="en-US" dirty="0"/>
              <a:t>chillers </a:t>
            </a:r>
            <a:r>
              <a:rPr lang="en-US" dirty="0" smtClean="0"/>
              <a:t>are fed </a:t>
            </a:r>
            <a:r>
              <a:rPr lang="en-US" dirty="0"/>
              <a:t>with refrigerated water. The birds remain in the chiller tank for 30–40 minutes </a:t>
            </a:r>
            <a:r>
              <a:rPr lang="en-US" dirty="0" smtClean="0"/>
              <a:t>and leave </a:t>
            </a:r>
            <a:r>
              <a:rPr lang="en-US" dirty="0"/>
              <a:t>at a temperature of 2–4°C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Draining: </a:t>
            </a:r>
            <a:r>
              <a:rPr lang="en-US" dirty="0" smtClean="0"/>
              <a:t>10 min in chilling room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87742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Poultry </a:t>
            </a:r>
            <a:r>
              <a:rPr lang="en-US" dirty="0" smtClean="0"/>
              <a:t>carcasses are </a:t>
            </a:r>
            <a:r>
              <a:rPr lang="en-US" dirty="0"/>
              <a:t>often cut and deboned within 4–6 hours after slaughter and, thereafter,</a:t>
            </a:r>
          </a:p>
          <a:p>
            <a:r>
              <a:rPr lang="en-US" dirty="0"/>
              <a:t>further chilled in coolers. A high relative humidity in the cooler is recommended to reduce shrinkage due to evaporation from the product surface.</a:t>
            </a:r>
          </a:p>
        </p:txBody>
      </p:sp>
    </p:spTree>
    <p:extLst>
      <p:ext uri="{BB962C8B-B14F-4D97-AF65-F5344CB8AC3E}">
        <p14:creationId xmlns="" xmlns:p14="http://schemas.microsoft.com/office/powerpoint/2010/main" val="8902659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mortem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a) whole carcass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inspection</a:t>
            </a:r>
          </a:p>
          <a:p>
            <a:pPr lvl="1"/>
            <a:r>
              <a:rPr lang="en-US" dirty="0"/>
              <a:t>immediately after </a:t>
            </a:r>
            <a:r>
              <a:rPr lang="en-US" dirty="0" err="1"/>
              <a:t>defeathering</a:t>
            </a:r>
            <a:r>
              <a:rPr lang="en-US" dirty="0"/>
              <a:t> and before any other operation. Badly bled or emaciated birds and birds with septic wounds, etc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(b) evisceration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inspection</a:t>
            </a:r>
          </a:p>
          <a:p>
            <a:pPr lvl="1"/>
            <a:r>
              <a:rPr lang="en-US" b="1" dirty="0" smtClean="0"/>
              <a:t>(1200 </a:t>
            </a:r>
            <a:r>
              <a:rPr lang="en-US" b="1" dirty="0"/>
              <a:t>broiler fowl per </a:t>
            </a:r>
            <a:r>
              <a:rPr lang="en-US" b="1" dirty="0" smtClean="0"/>
              <a:t>hour) </a:t>
            </a:r>
            <a:r>
              <a:rPr lang="en-US" dirty="0" smtClean="0"/>
              <a:t>the </a:t>
            </a:r>
            <a:r>
              <a:rPr lang="en-US" dirty="0"/>
              <a:t>viscera, body cavity (including the forward air sacs), legs and carcass must be examined.</a:t>
            </a:r>
            <a:endParaRPr lang="en-US" dirty="0" smtClean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c) final carcass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inspection</a:t>
            </a:r>
          </a:p>
          <a:p>
            <a:pPr lvl="1"/>
            <a:r>
              <a:rPr lang="en-US" dirty="0"/>
              <a:t>This takes place after the viscera have been removed </a:t>
            </a:r>
            <a:r>
              <a:rPr lang="en-US" dirty="0" smtClean="0"/>
              <a:t>and the </a:t>
            </a:r>
            <a:r>
              <a:rPr lang="en-US" dirty="0"/>
              <a:t>body cavity has been washed</a:t>
            </a:r>
          </a:p>
        </p:txBody>
      </p:sp>
    </p:spTree>
    <p:extLst>
      <p:ext uri="{BB962C8B-B14F-4D97-AF65-F5344CB8AC3E}">
        <p14:creationId xmlns="" xmlns:p14="http://schemas.microsoft.com/office/powerpoint/2010/main" val="29229111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mortem inspection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n-US" dirty="0" smtClean="0"/>
              <a:t>Unfit for human consumption: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Generalized infectious diseases and any localization of zoonotic microorganisms.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Extensive subcutaneous or muscular parasitism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Cachexia 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Abnormal smell, color or taste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Malignant or multiple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tumours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General spoiling or contamination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Major 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ecchymoses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Extensive mechanical lesion (over scalding)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Insufficient bleeding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Ascites</a:t>
            </a:r>
          </a:p>
          <a:p>
            <a:pPr marL="596646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89542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39" y="357166"/>
            <a:ext cx="5715041" cy="628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7358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76" y="1162916"/>
            <a:ext cx="3955424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24" y="1162916"/>
            <a:ext cx="3822962" cy="508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360843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3962400" cy="485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05588"/>
            <a:ext cx="3733799" cy="467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1168"/>
            <a:ext cx="3886200" cy="472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595194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0" y="857232"/>
          <a:ext cx="9144000" cy="337008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24000"/>
                <a:gridCol w="2896554"/>
                <a:gridCol w="738182"/>
                <a:gridCol w="1193474"/>
                <a:gridCol w="1112512"/>
                <a:gridCol w="1679278"/>
              </a:tblGrid>
              <a:tr h="642942">
                <a:tc rowSpan="2"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duck</a:t>
                      </a:r>
                      <a:endParaRPr lang="ar-EG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 medium fat turkey</a:t>
                      </a:r>
                      <a:endParaRPr lang="ar-EG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EG" sz="2400" dirty="0" smtClean="0"/>
                        <a:t> </a:t>
                      </a:r>
                      <a:r>
                        <a:rPr lang="en-US" sz="2400" dirty="0" smtClean="0"/>
                        <a:t>chickens </a:t>
                      </a:r>
                      <a:endParaRPr lang="ar-EG" sz="24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 sz="24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rtl="1"/>
                      <a:endParaRPr lang="ar-EG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pPr rtl="1"/>
                      <a:endParaRPr lang="ar-EG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hen</a:t>
                      </a:r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Roaster</a:t>
                      </a:r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Broiler</a:t>
                      </a:r>
                      <a:endParaRPr lang="ar-EG" sz="2400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EG" sz="2400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l" rtl="0"/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58%</a:t>
                      </a:r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56%</a:t>
                      </a:r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66%</a:t>
                      </a:r>
                      <a:endParaRPr lang="ar-EG" sz="2400" dirty="0" smtClean="0"/>
                    </a:p>
                    <a:p>
                      <a:pPr algn="l" rtl="0"/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 71%</a:t>
                      </a:r>
                      <a:endParaRPr lang="ar-EG" sz="2400" dirty="0" smtClean="0"/>
                    </a:p>
                    <a:p>
                      <a:pPr rtl="1"/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  <a:endParaRPr kumimoji="0" lang="ar-EG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EG" sz="2400" dirty="0"/>
                    </a:p>
                  </a:txBody>
                  <a:tcPr/>
                </a:tc>
              </a:tr>
              <a:tr h="569320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16.1%</a:t>
                      </a:r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20.2</a:t>
                      </a:r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20.5</a:t>
                      </a:r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0" dirty="0" smtClean="0"/>
                        <a:t>portions</a:t>
                      </a:r>
                      <a:endParaRPr lang="ar-EG" sz="2400" b="0" dirty="0"/>
                    </a:p>
                  </a:txBody>
                  <a:tcPr/>
                </a:tc>
              </a:tr>
              <a:tr h="834796"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28.6%</a:t>
                      </a:r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20.2</a:t>
                      </a:r>
                      <a:endParaRPr lang="ar-EG" sz="2400" dirty="0" smtClean="0"/>
                    </a:p>
                    <a:p>
                      <a:pPr rtl="1"/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12.6</a:t>
                      </a:r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dirty="0" smtClean="0"/>
                        <a:t>2.7</a:t>
                      </a:r>
                      <a:endParaRPr lang="ar-EG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Fat content</a:t>
                      </a:r>
                      <a:endParaRPr lang="ar-EG" sz="2400" b="0" dirty="0" smtClean="0"/>
                    </a:p>
                    <a:p>
                      <a:pPr rtl="1"/>
                      <a:endParaRPr lang="ar-EG" sz="2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00100" y="357166"/>
            <a:ext cx="8143900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Broiler: 7-8 weeks  aged domestic fowl 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Capons: 15-16 weeks old , neutered  males , sold for Christmas.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Turkey: 2k, 8-16 kg , traditional Christmas dish.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Ducks:  traditionally reared on a free range system, now reared under intensive systems .</a:t>
            </a:r>
          </a:p>
          <a:p>
            <a:pPr>
              <a:lnSpc>
                <a:spcPct val="150000"/>
              </a:lnSpc>
            </a:pPr>
            <a:endParaRPr lang="ar-EG" sz="2800" dirty="0"/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214422"/>
            <a:ext cx="7929618" cy="485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143240" y="285728"/>
            <a:ext cx="305987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Avian anatomy</a:t>
            </a:r>
            <a:endParaRPr lang="ar-EG" sz="3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2976" y="1285860"/>
            <a:ext cx="8001024" cy="407196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Construction 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layout </a:t>
            </a:r>
            <a:br>
              <a:rPr lang="en-US" dirty="0" smtClean="0"/>
            </a:br>
            <a:r>
              <a:rPr lang="en-US" dirty="0" smtClean="0"/>
              <a:t>of an approved </a:t>
            </a:r>
            <a:br>
              <a:rPr lang="en-US" dirty="0" smtClean="0"/>
            </a:br>
            <a:r>
              <a:rPr lang="en-US" dirty="0" smtClean="0"/>
              <a:t>poultry </a:t>
            </a:r>
            <a:r>
              <a:rPr lang="en-US" dirty="0" smtClean="0"/>
              <a:t>Slaughter plant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73069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3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-21019"/>
            <a:ext cx="8143900" cy="687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11889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1357</TotalTime>
  <Words>1074</Words>
  <Application>Microsoft Office PowerPoint</Application>
  <PresentationFormat>عرض على الشاشة (3:4)‏</PresentationFormat>
  <Paragraphs>152</Paragraphs>
  <Slides>38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Solstice</vt:lpstr>
      <vt:lpstr>الشريحة 1</vt:lpstr>
      <vt:lpstr>Poultry meat and slaughterhouse</vt:lpstr>
      <vt:lpstr>introduction</vt:lpstr>
      <vt:lpstr>الشريحة 4</vt:lpstr>
      <vt:lpstr>الشريحة 5</vt:lpstr>
      <vt:lpstr>الشريحة 6</vt:lpstr>
      <vt:lpstr>الشريحة 7</vt:lpstr>
      <vt:lpstr>Construction  &amp;  layout  of an approved  poultry Slaughter plant </vt:lpstr>
      <vt:lpstr>الشريحة 9</vt:lpstr>
      <vt:lpstr>Technical aspects of slaughtering &amp; dressing</vt:lpstr>
      <vt:lpstr>Catching, Crating and Unloading</vt:lpstr>
      <vt:lpstr>Ante-mortem inspection</vt:lpstr>
      <vt:lpstr>Stunning</vt:lpstr>
      <vt:lpstr>الشريحة 14</vt:lpstr>
      <vt:lpstr>الشريحة 15</vt:lpstr>
      <vt:lpstr>Bleeding</vt:lpstr>
      <vt:lpstr>الشريحة 17</vt:lpstr>
      <vt:lpstr>Scalding</vt:lpstr>
      <vt:lpstr>الشريحة 19</vt:lpstr>
      <vt:lpstr>Plucking</vt:lpstr>
      <vt:lpstr>الشريحة 21</vt:lpstr>
      <vt:lpstr>Whole bird post-mortem examination</vt:lpstr>
      <vt:lpstr>Neck slitting and foot removal</vt:lpstr>
      <vt:lpstr>Evisceration</vt:lpstr>
      <vt:lpstr>Evisceration line</vt:lpstr>
      <vt:lpstr>Evisceration line</vt:lpstr>
      <vt:lpstr>Evisceration line</vt:lpstr>
      <vt:lpstr>الشريحة 28</vt:lpstr>
      <vt:lpstr>Evisceration line</vt:lpstr>
      <vt:lpstr>الشريحة 30</vt:lpstr>
      <vt:lpstr>Cooling/chilling</vt:lpstr>
      <vt:lpstr>Washing &amp; immersion chilling</vt:lpstr>
      <vt:lpstr>الشريحة 33</vt:lpstr>
      <vt:lpstr>Post mortem inspection</vt:lpstr>
      <vt:lpstr>Post mortem inspection</vt:lpstr>
      <vt:lpstr>الشريحة 36</vt:lpstr>
      <vt:lpstr>الشريحة 37</vt:lpstr>
      <vt:lpstr>الشريحة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</dc:creator>
  <cp:lastModifiedBy>Gama</cp:lastModifiedBy>
  <cp:revision>62</cp:revision>
  <dcterms:created xsi:type="dcterms:W3CDTF">2006-08-16T00:00:00Z</dcterms:created>
  <dcterms:modified xsi:type="dcterms:W3CDTF">2019-01-02T18:57:48Z</dcterms:modified>
</cp:coreProperties>
</file>